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7" r:id="rId39"/>
    <p:sldId id="293" r:id="rId40"/>
    <p:sldId id="294" r:id="rId41"/>
    <p:sldId id="295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7" r:id="rId54"/>
    <p:sldId id="316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7" r:id="rId63"/>
    <p:sldId id="318" r:id="rId64"/>
    <p:sldId id="319" r:id="rId65"/>
    <p:sldId id="320" r:id="rId66"/>
    <p:sldId id="321" r:id="rId67"/>
    <p:sldId id="363" r:id="rId68"/>
    <p:sldId id="364" r:id="rId69"/>
    <p:sldId id="323" r:id="rId70"/>
    <p:sldId id="324" r:id="rId71"/>
    <p:sldId id="325" r:id="rId72"/>
    <p:sldId id="343" r:id="rId73"/>
    <p:sldId id="342" r:id="rId74"/>
    <p:sldId id="344" r:id="rId75"/>
    <p:sldId id="340" r:id="rId76"/>
    <p:sldId id="341" r:id="rId77"/>
    <p:sldId id="326" r:id="rId78"/>
    <p:sldId id="327" r:id="rId79"/>
    <p:sldId id="328" r:id="rId80"/>
    <p:sldId id="329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6" r:id="rId89"/>
    <p:sldId id="347" r:id="rId90"/>
    <p:sldId id="348" r:id="rId91"/>
    <p:sldId id="349" r:id="rId92"/>
    <p:sldId id="345" r:id="rId93"/>
    <p:sldId id="360" r:id="rId94"/>
    <p:sldId id="362" r:id="rId95"/>
    <p:sldId id="350" r:id="rId96"/>
    <p:sldId id="351" r:id="rId97"/>
    <p:sldId id="352" r:id="rId98"/>
    <p:sldId id="353" r:id="rId99"/>
    <p:sldId id="359" r:id="rId100"/>
    <p:sldId id="354" r:id="rId101"/>
    <p:sldId id="355" r:id="rId102"/>
    <p:sldId id="356" r:id="rId103"/>
    <p:sldId id="357" r:id="rId104"/>
    <p:sldId id="358" r:id="rId105"/>
  </p:sldIdLst>
  <p:sldSz cx="9144000" cy="5143500" type="screen16x9"/>
  <p:notesSz cx="6797675" cy="99282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3" autoAdjust="0"/>
    <p:restoredTop sz="91819" autoAdjust="0"/>
  </p:normalViewPr>
  <p:slideViewPr>
    <p:cSldViewPr>
      <p:cViewPr varScale="1">
        <p:scale>
          <a:sx n="105" d="100"/>
          <a:sy n="105" d="100"/>
        </p:scale>
        <p:origin x="-102" y="-552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B323E-2145-48DB-921B-A6C2EDB01A2E}" type="datetimeFigureOut">
              <a:rPr lang="nl-NL" smtClean="0"/>
              <a:t>16-12-2014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17B0-D7AB-49F6-B8D6-D08811CF1643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8292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98DE3-02A8-45D3-8D78-54E46AB6FBC4}" type="datetimeFigureOut">
              <a:rPr lang="nl-NL" smtClean="0"/>
              <a:t>16-12-2014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8A9CF-6DCC-494C-89EF-19542FEBD4AA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384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85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3726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9834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3005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43142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43142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02603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43685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55269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06886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0353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0872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69931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83159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02888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93171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49707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52414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52414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52414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73673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73673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736739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871485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7686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831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16-12-2014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Video/Openbare%20executie%20Teheran.mp4" TargetMode="External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gif"/><Relationship Id="rId4" Type="http://schemas.openxmlformats.org/officeDocument/2006/relationships/image" Target="../media/image3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os.nl/video/584395-oom-kim-jongun-is-al-uitgewist.html" TargetMode="External"/><Relationship Id="rId5" Type="http://schemas.openxmlformats.org/officeDocument/2006/relationships/hyperlink" Target="http://nos.nl/video/576773-larry-flynt-geen-doodstraf-voor-schutter.html" TargetMode="External"/><Relationship Id="rId4" Type="http://schemas.openxmlformats.org/officeDocument/2006/relationships/hyperlink" Target="http://nos.nl/video/220607-anthony-graves-12-jaar-onschuldig-in-een-dodencel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4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4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//upload.wikimedia.org/wikipedia/commons/d/dd/Bush_surge_announcement_jan_2007.jpg" TargetMode="External"/><Relationship Id="rId3" Type="http://schemas.openxmlformats.org/officeDocument/2006/relationships/image" Target="../media/image41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File:Powell-anthrax-vial.jpg" TargetMode="External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4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1/19/Osama_bin_Laden_compound1.jpg" TargetMode="External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4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a/ac/Obama_and_Biden_await_updates_on_bin_Laden.jpg" TargetMode="External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4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3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3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3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3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56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3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57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3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3.jpeg"/><Relationship Id="rId4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image" Target="../media/image53.jpeg"/><Relationship Id="rId4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3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3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39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39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7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3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3599811" y="352713"/>
            <a:ext cx="1944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smtClean="0">
                <a:solidFill>
                  <a:schemeClr val="bg1"/>
                </a:solidFill>
              </a:rPr>
              <a:t>Rechtstaat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mickvanwely.nl/wp-content/uploads/2012/06/rechtban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90068"/>
            <a:ext cx="5328592" cy="34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5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5"/>
            <a:ext cx="59695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Grondwet: </a:t>
            </a:r>
            <a:r>
              <a:rPr lang="nl-NL" sz="2000" dirty="0" smtClean="0">
                <a:solidFill>
                  <a:schemeClr val="bg1"/>
                </a:solidFill>
              </a:rPr>
              <a:t>belangrijkste wet. Belangrijkste regels zijn hierin opgenomen.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Ander woord: </a:t>
            </a:r>
            <a:r>
              <a:rPr lang="nl-NL" sz="2000" u="sng" dirty="0" smtClean="0">
                <a:solidFill>
                  <a:schemeClr val="bg1"/>
                </a:solidFill>
              </a:rPr>
              <a:t>constitutie.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Gelijkheid</a:t>
            </a:r>
            <a:r>
              <a:rPr lang="nl-NL" sz="2000" dirty="0" smtClean="0">
                <a:solidFill>
                  <a:schemeClr val="bg1"/>
                </a:solidFill>
              </a:rPr>
              <a:t> en </a:t>
            </a:r>
            <a:r>
              <a:rPr lang="nl-NL" sz="2000" u="sng" dirty="0" smtClean="0">
                <a:solidFill>
                  <a:schemeClr val="bg1"/>
                </a:solidFill>
              </a:rPr>
              <a:t>Vrijheid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Picture 2" descr="http://www.abc.net.au/news/image/3769672-3x2-940x6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22" y="2355726"/>
            <a:ext cx="4176464" cy="26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88" y="197922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1"/>
            <a:ext cx="540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Injectienaaldtheorie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Invloed van de media door manipulatie en indoctrinatie.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pic>
        <p:nvPicPr>
          <p:cNvPr id="25602" name="Picture 2" descr="http://nl.ign.com/pictures/articles/3172/917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18" y="1383618"/>
            <a:ext cx="3058308" cy="1911443"/>
          </a:xfrm>
          <a:prstGeom prst="rect">
            <a:avLst/>
          </a:prstGeom>
          <a:noFill/>
        </p:spPr>
      </p:pic>
      <p:pic>
        <p:nvPicPr>
          <p:cNvPr id="25604" name="Picture 4" descr="http://t0.gstatic.com/images?q=tbn:ANd9GcQcLYSUhv3nmOikJrvzEZXUG4o50FA76ZMwN7X0nLbpEBsVBiD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2733769"/>
            <a:ext cx="3078342" cy="204849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385646" y="1761660"/>
            <a:ext cx="3429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35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 geweld in media wordt je gewelddadiger.</a:t>
            </a: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100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5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0"/>
            <a:ext cx="540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multiple-step-flowtheorie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Niet de media maar belangrijke personen in je eigen omgeving hebben invloed via media (opinieleiders).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Iemand uit je omgeving ziet iets (Geert Wilders op het journaal) en zegt tegen jou: “Die Geert Wilders heeft helemaal gelijk!”. Jij neemt deze mening over.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85646" y="1761661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0" name="Picture 2" descr="http://images.retecool.com/uploads/reet-geert-wilder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34" y="2857499"/>
            <a:ext cx="2957513" cy="2286001"/>
          </a:xfrm>
          <a:prstGeom prst="rect">
            <a:avLst/>
          </a:prstGeom>
          <a:noFill/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101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5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0"/>
            <a:ext cx="5400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De cultivatietheorie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Mensen denken dat de wereld die zij zien in media echt is en nemen deze wereld over. 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“Wat je ziet in media ga je als ‘echt’ zien.”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“Soapacteurs die op straat worden aangesproken. “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Of: 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85646" y="1761661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00" y="2647535"/>
            <a:ext cx="3402378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102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0"/>
            <a:ext cx="5400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De theorie van selectieve perceptie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gebruiker selecteert wat hij/zij overneemt van media. Dit kan verschillen per persoon.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Agendatheorie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bepaalt niet 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</a:t>
            </a:r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mensen denken, maar vooral 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waarover</a:t>
            </a:r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beïnvloedt ook de 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politieke agenda.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85646" y="1761661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2" y="3168365"/>
            <a:ext cx="323576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68365"/>
            <a:ext cx="340237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103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0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1"/>
            <a:ext cx="5400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De </a:t>
            </a:r>
            <a:r>
              <a:rPr lang="nl-NL" sz="1600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framingtheorie</a:t>
            </a:r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Gaat door op de 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agendatheorie</a:t>
            </a:r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de media bepaalt ook de hoek van waaruit we over iets praten. Hoe de media onderwerpen belicht (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mediaframe)</a:t>
            </a:r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85646" y="1761661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31990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104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166872" y="123478"/>
            <a:ext cx="59695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grondwet is een ‘bedenksel’ uit de 18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eeuw. In de Franse revolutie wilde men niet alleen af van de koning, maar ook vastleggen welke rechten voor elk mens geldt.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Geschiedenis: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1814: </a:t>
            </a:r>
            <a:r>
              <a:rPr lang="nl-NL" sz="2000" dirty="0" smtClean="0">
                <a:solidFill>
                  <a:schemeClr val="bg1"/>
                </a:solidFill>
              </a:rPr>
              <a:t>Eerste grondwet.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1815: </a:t>
            </a:r>
            <a:r>
              <a:rPr lang="nl-NL" sz="2000" dirty="0" smtClean="0">
                <a:solidFill>
                  <a:schemeClr val="bg1"/>
                </a:solidFill>
              </a:rPr>
              <a:t>Wijziging: België wordt onderdeel van NL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1840: </a:t>
            </a:r>
            <a:r>
              <a:rPr lang="nl-NL" sz="2000" dirty="0" smtClean="0">
                <a:solidFill>
                  <a:schemeClr val="bg1"/>
                </a:solidFill>
              </a:rPr>
              <a:t>2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wijziging: </a:t>
            </a:r>
            <a:r>
              <a:rPr lang="nl-NL" sz="2000" dirty="0">
                <a:solidFill>
                  <a:schemeClr val="bg1"/>
                </a:solidFill>
              </a:rPr>
              <a:t>B</a:t>
            </a:r>
            <a:r>
              <a:rPr lang="nl-NL" sz="2000" dirty="0" smtClean="0">
                <a:solidFill>
                  <a:schemeClr val="bg1"/>
                </a:solidFill>
              </a:rPr>
              <a:t>elgië wordt onafhankelijk.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1848: </a:t>
            </a:r>
            <a:r>
              <a:rPr lang="nl-NL" sz="2000" dirty="0" smtClean="0">
                <a:solidFill>
                  <a:schemeClr val="bg1"/>
                </a:solidFill>
              </a:rPr>
              <a:t>3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wijziging: Ministeriële verantwoordelijkheid. Koning verliest politieke macht. 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			</a:t>
            </a:r>
            <a:r>
              <a:rPr lang="nl-NL" sz="2000" u="sng" dirty="0" smtClean="0">
                <a:solidFill>
                  <a:schemeClr val="bg1"/>
                </a:solidFill>
              </a:rPr>
              <a:t>Thorbecke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122" name="Picture 2" descr="http://timerime.com/user_files/51/51119/media/1700-1900/thorbec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07331"/>
            <a:ext cx="1515759" cy="179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127560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8835" y="89224"/>
            <a:ext cx="59695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Andere belangrijke wijzigingen: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1917: </a:t>
            </a:r>
            <a:r>
              <a:rPr lang="nl-NL" sz="2000" dirty="0" smtClean="0">
                <a:solidFill>
                  <a:schemeClr val="bg1"/>
                </a:solidFill>
              </a:rPr>
              <a:t>Algemeen mannenkiesrecht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1922: </a:t>
            </a:r>
            <a:r>
              <a:rPr lang="nl-NL" sz="2000" dirty="0" smtClean="0">
                <a:solidFill>
                  <a:schemeClr val="bg1"/>
                </a:solidFill>
              </a:rPr>
              <a:t>Vrouwen kiesrecht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1983: </a:t>
            </a:r>
            <a:r>
              <a:rPr lang="nl-NL" sz="2000" dirty="0" err="1" smtClean="0">
                <a:solidFill>
                  <a:schemeClr val="bg1"/>
                </a:solidFill>
              </a:rPr>
              <a:t>Anti-discriminatiewet</a:t>
            </a:r>
            <a:r>
              <a:rPr lang="nl-NL" sz="2000" dirty="0" smtClean="0">
                <a:solidFill>
                  <a:schemeClr val="bg1"/>
                </a:solidFill>
              </a:rPr>
              <a:t> en recht op sociale zekerheid.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170" name="Picture 2" descr="http://www.historischnieuwsblad.nl/upload/image/Historisch%20Nieuwsblad/vrouwenkiesrech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152727"/>
            <a:ext cx="4536504" cy="28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38808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0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5"/>
            <a:ext cx="59695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Doel van de Grondwet: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Macht van de staat begrenzen.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Rechten van burgers vastleggen.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Organisatie van de staat vastleggen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Benadrukken dat ondanks verschillen iedereen bij dezelfde samenleving hoort.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343327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6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4"/>
            <a:ext cx="59695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Indeling Grondwet: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Ingedeeld in hoofdstukken, die bestaan uit artikelen.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Hoofdstuk 1: Grondrechten.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Artikel 1 tot 18: </a:t>
            </a:r>
            <a:r>
              <a:rPr lang="nl-NL" sz="2000" u="sng" dirty="0" smtClean="0">
                <a:solidFill>
                  <a:schemeClr val="bg1"/>
                </a:solidFill>
              </a:rPr>
              <a:t>klassieke grondrechten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Zoals: 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vrijheid van meningsuiting. 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Vrijheid van godsdienst. 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Recht op onaantastbaarheid van het lichaam.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818743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4"/>
            <a:ext cx="5969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Art. 19 tot 23: </a:t>
            </a:r>
            <a:r>
              <a:rPr lang="nl-NL" sz="2000" u="sng" dirty="0" smtClean="0">
                <a:solidFill>
                  <a:schemeClr val="bg1"/>
                </a:solidFill>
              </a:rPr>
              <a:t>sociale grondrechten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Zoals: 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Recht op werk.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Recht op gezondheidszorg.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Recht op woongelegenheid.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38808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4"/>
            <a:ext cx="59695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Verschil </a:t>
            </a:r>
            <a:r>
              <a:rPr lang="nl-NL" sz="2000" u="sng" dirty="0" smtClean="0">
                <a:solidFill>
                  <a:schemeClr val="bg1"/>
                </a:solidFill>
              </a:rPr>
              <a:t>klassieke</a:t>
            </a:r>
            <a:r>
              <a:rPr lang="nl-NL" sz="2000" dirty="0" smtClean="0">
                <a:solidFill>
                  <a:schemeClr val="bg1"/>
                </a:solidFill>
              </a:rPr>
              <a:t> en </a:t>
            </a:r>
            <a:r>
              <a:rPr lang="nl-NL" sz="2000" u="sng" dirty="0" smtClean="0">
                <a:solidFill>
                  <a:schemeClr val="bg1"/>
                </a:solidFill>
              </a:rPr>
              <a:t>sociale grondrechten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Klassiek: deze dingen </a:t>
            </a:r>
            <a:r>
              <a:rPr lang="nl-NL" sz="2000" u="sng" dirty="0" smtClean="0">
                <a:solidFill>
                  <a:schemeClr val="bg1"/>
                </a:solidFill>
              </a:rPr>
              <a:t>moet</a:t>
            </a:r>
            <a:r>
              <a:rPr lang="nl-NL" sz="2000" dirty="0" smtClean="0">
                <a:solidFill>
                  <a:schemeClr val="bg1"/>
                </a:solidFill>
              </a:rPr>
              <a:t> de overheid toestaan. Ze beperken de vrijheid van de overheid.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Sociaal: hiervoor moet de overheid </a:t>
            </a:r>
            <a:r>
              <a:rPr lang="nl-NL" sz="2000" u="sng" dirty="0" smtClean="0">
                <a:solidFill>
                  <a:schemeClr val="bg1"/>
                </a:solidFill>
              </a:rPr>
              <a:t>zorgen</a:t>
            </a:r>
            <a:r>
              <a:rPr lang="nl-NL" sz="2000" dirty="0" smtClean="0">
                <a:solidFill>
                  <a:schemeClr val="bg1"/>
                </a:solidFill>
              </a:rPr>
              <a:t>. Geeft de overheid extra werk.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194" name="Picture 2" descr="http://www.refdag.nl/polopoly_fs/anp_17651134_1_759958!image/21403037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755806"/>
            <a:ext cx="3410233" cy="238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20" y="220965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1760" y="195486"/>
            <a:ext cx="5969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Indeling Grondwet: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Hoofdstuk 2 tot 7: Bestuurlijke functies geregeld.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Welke macht heeft koning, regering etc.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Hoofdstuk 8: regels over het wijzigen van de grondwet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Wijziging moet </a:t>
            </a:r>
            <a:r>
              <a:rPr lang="nl-NL" sz="2000" u="sng" dirty="0" smtClean="0">
                <a:solidFill>
                  <a:schemeClr val="bg1"/>
                </a:solidFill>
              </a:rPr>
              <a:t>twee keer</a:t>
            </a:r>
            <a:r>
              <a:rPr lang="nl-NL" sz="2000" dirty="0" smtClean="0">
                <a:solidFill>
                  <a:schemeClr val="bg1"/>
                </a:solidFill>
              </a:rPr>
              <a:t> door 1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en 2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kamer. En met </a:t>
            </a:r>
            <a:r>
              <a:rPr lang="nl-NL" sz="2000" u="sng" dirty="0" err="1" smtClean="0">
                <a:solidFill>
                  <a:schemeClr val="bg1"/>
                </a:solidFill>
              </a:rPr>
              <a:t>tweederde</a:t>
            </a:r>
            <a:r>
              <a:rPr lang="nl-NL" sz="2000" u="sng" dirty="0" smtClean="0">
                <a:solidFill>
                  <a:schemeClr val="bg1"/>
                </a:solidFill>
              </a:rPr>
              <a:t> meerderheid </a:t>
            </a:r>
            <a:r>
              <a:rPr lang="nl-NL" sz="2000" dirty="0" smtClean="0">
                <a:solidFill>
                  <a:schemeClr val="bg1"/>
                </a:solidFill>
              </a:rPr>
              <a:t> worden aangenomen </a:t>
            </a:r>
            <a:r>
              <a:rPr lang="nl-NL" sz="2000" u="sng" dirty="0" smtClean="0">
                <a:solidFill>
                  <a:schemeClr val="bg1"/>
                </a:solidFill>
              </a:rPr>
              <a:t>(</a:t>
            </a:r>
            <a:r>
              <a:rPr lang="nl-NL" sz="2000" dirty="0" smtClean="0">
                <a:solidFill>
                  <a:schemeClr val="bg1"/>
                </a:solidFill>
              </a:rPr>
              <a:t>100 en 50 zetels)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Tussen de twee behandelingen moet een verkiezing plaatsvinden.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006498" y="4083918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2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2290" name="Picture 2" descr="http://www.hard-c.com/images/uploads/2007/12/ramadanfestiva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555777" y="555526"/>
            <a:ext cx="565680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56376" y="249974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47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Horizontale</a:t>
            </a:r>
            <a:r>
              <a:rPr lang="nl-NL" sz="2000" dirty="0" smtClean="0">
                <a:solidFill>
                  <a:schemeClr val="bg1"/>
                </a:solidFill>
              </a:rPr>
              <a:t> en </a:t>
            </a:r>
            <a:r>
              <a:rPr lang="nl-NL" sz="2000" u="sng" dirty="0" smtClean="0">
                <a:solidFill>
                  <a:schemeClr val="bg1"/>
                </a:solidFill>
              </a:rPr>
              <a:t>verticale werking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Horizontaal</a:t>
            </a:r>
            <a:r>
              <a:rPr lang="nl-NL" sz="2000" dirty="0" smtClean="0">
                <a:solidFill>
                  <a:schemeClr val="bg1"/>
                </a:solidFill>
              </a:rPr>
              <a:t>: regels die burgers onderling beschermen.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Verticaal:</a:t>
            </a:r>
            <a:r>
              <a:rPr lang="nl-NL" sz="2000" dirty="0" smtClean="0">
                <a:solidFill>
                  <a:schemeClr val="bg1"/>
                </a:solidFill>
              </a:rPr>
              <a:t> regels die over de verhouding burger en overheid gaan.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Vooral bij de </a:t>
            </a:r>
            <a:r>
              <a:rPr lang="nl-NL" sz="2000" u="sng" dirty="0" smtClean="0">
                <a:solidFill>
                  <a:schemeClr val="bg1"/>
                </a:solidFill>
              </a:rPr>
              <a:t>horizontale werking</a:t>
            </a:r>
            <a:r>
              <a:rPr lang="nl-NL" sz="2000" dirty="0" smtClean="0">
                <a:solidFill>
                  <a:schemeClr val="bg1"/>
                </a:solidFill>
              </a:rPr>
              <a:t> kunnen regels botsen.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Wie gelijk heeft bepaalt uiteindelijk de rechter, die </a:t>
            </a:r>
            <a:r>
              <a:rPr lang="nl-NL" sz="2000" u="sng" dirty="0" smtClean="0">
                <a:solidFill>
                  <a:schemeClr val="bg1"/>
                </a:solidFill>
              </a:rPr>
              <a:t>interpreteert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48" y="4254534"/>
            <a:ext cx="1040305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9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5"/>
          <a:srcRect l="31737" t="38188" r="37271" b="26375"/>
          <a:stretch/>
        </p:blipFill>
        <p:spPr>
          <a:xfrm>
            <a:off x="-21357" y="3104512"/>
            <a:ext cx="2742677" cy="17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9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Rechtstaat: </a:t>
            </a:r>
            <a:r>
              <a:rPr lang="nl-NL" sz="2000" dirty="0" smtClean="0">
                <a:solidFill>
                  <a:schemeClr val="bg1"/>
                </a:solidFill>
              </a:rPr>
              <a:t>Een staat waarin burgers met grondrechten worden beschermd tegen macht en willekeur door de overheid.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Nederland is een </a:t>
            </a:r>
            <a:r>
              <a:rPr lang="nl-NL" sz="2000" u="sng" dirty="0" smtClean="0">
                <a:solidFill>
                  <a:schemeClr val="bg1"/>
                </a:solidFill>
              </a:rPr>
              <a:t>democratische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u="sng" dirty="0" smtClean="0">
                <a:solidFill>
                  <a:schemeClr val="bg1"/>
                </a:solidFill>
              </a:rPr>
              <a:t>rechtstaat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Iran niet:</a:t>
            </a:r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388082"/>
            <a:ext cx="864096" cy="753007"/>
          </a:xfrm>
          <a:prstGeom prst="rect">
            <a:avLst/>
          </a:prstGeom>
        </p:spPr>
      </p:pic>
      <p:pic>
        <p:nvPicPr>
          <p:cNvPr id="19" name="Picture 2" descr="http://www.welingelichtekringen.nl/wp-content/uploads/2013/01/Tehran-hanging-Jan-20-2013.jp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11710"/>
            <a:ext cx="4042858" cy="26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36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basis voor het legaliteitsbeginsel ligt in het </a:t>
            </a:r>
            <a:r>
              <a:rPr lang="nl-NL" sz="2000" u="sng" dirty="0" smtClean="0">
                <a:solidFill>
                  <a:schemeClr val="bg1"/>
                </a:solidFill>
              </a:rPr>
              <a:t>wetboek van strafrecht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Strafbaarheid</a:t>
            </a:r>
            <a:r>
              <a:rPr lang="nl-NL" sz="2000" dirty="0" smtClean="0">
                <a:solidFill>
                  <a:schemeClr val="bg1"/>
                </a:solidFill>
              </a:rPr>
              <a:t>: iets is alleen strafbaar als het in de wet staat.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Strafmaat</a:t>
            </a:r>
            <a:r>
              <a:rPr lang="nl-NL" sz="2000" dirty="0" smtClean="0">
                <a:solidFill>
                  <a:schemeClr val="bg1"/>
                </a:solidFill>
              </a:rPr>
              <a:t>: Maximale straf per strafbaar feit.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Ne bis in idem-regels</a:t>
            </a:r>
            <a:r>
              <a:rPr lang="nl-NL" sz="2000" dirty="0" smtClean="0">
                <a:solidFill>
                  <a:schemeClr val="bg1"/>
                </a:solidFill>
              </a:rPr>
              <a:t>: Als je ergens voor bent vrijgesproken mag er geen tweede proces komen (afgeschaft voor bepaalde strafbare feiten)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23" y="3397244"/>
            <a:ext cx="794357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9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23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Rechtsgebieden</a:t>
            </a:r>
            <a:r>
              <a:rPr lang="nl-NL" sz="2000" dirty="0" smtClean="0">
                <a:solidFill>
                  <a:schemeClr val="bg1"/>
                </a:solidFill>
              </a:rPr>
              <a:t> (p. 1 in je boek)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Publieksrecht</a:t>
            </a:r>
            <a:r>
              <a:rPr lang="nl-NL" sz="2000" dirty="0" smtClean="0">
                <a:solidFill>
                  <a:schemeClr val="bg1"/>
                </a:solidFill>
              </a:rPr>
              <a:t>: inrichting van de staat en relatie tussen burger en overheid.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Onder te verdelen in:</a:t>
            </a: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Staatsrecht</a:t>
            </a:r>
            <a:r>
              <a:rPr lang="nl-NL" sz="2000" dirty="0" smtClean="0">
                <a:solidFill>
                  <a:schemeClr val="bg1"/>
                </a:solidFill>
              </a:rPr>
              <a:t>: regels over inrichting staat.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Bestuursrech</a:t>
            </a:r>
            <a:r>
              <a:rPr lang="nl-NL" sz="2000" dirty="0" smtClean="0">
                <a:solidFill>
                  <a:schemeClr val="bg1"/>
                </a:solidFill>
              </a:rPr>
              <a:t>t: Over verhouding tussen burger en staat.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Strafrech</a:t>
            </a:r>
            <a:r>
              <a:rPr lang="nl-NL" sz="2000" dirty="0" smtClean="0">
                <a:solidFill>
                  <a:schemeClr val="bg1"/>
                </a:solidFill>
              </a:rPr>
              <a:t>t: Strafbepalingen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Zie boek (</a:t>
            </a:r>
            <a:r>
              <a:rPr lang="nl-NL" sz="2000" dirty="0" err="1" smtClean="0">
                <a:solidFill>
                  <a:schemeClr val="bg1"/>
                </a:solidFill>
              </a:rPr>
              <a:t>blz</a:t>
            </a:r>
            <a:r>
              <a:rPr lang="nl-NL" sz="2000" dirty="0" smtClean="0">
                <a:solidFill>
                  <a:schemeClr val="bg1"/>
                </a:solidFill>
              </a:rPr>
              <a:t> 30) voor voorbeelden.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583" y="3103840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Privaatrecht of Burgerlijk Recht</a:t>
            </a:r>
            <a:r>
              <a:rPr lang="nl-NL" sz="2000" dirty="0" smtClean="0">
                <a:solidFill>
                  <a:schemeClr val="bg1"/>
                </a:solidFill>
              </a:rPr>
              <a:t>: betrekkingen tussen burgers onderling.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Onder te verdelen in:</a:t>
            </a: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Personen- en familierecht</a:t>
            </a:r>
            <a:r>
              <a:rPr lang="nl-NL" sz="2000" dirty="0" smtClean="0">
                <a:solidFill>
                  <a:schemeClr val="bg1"/>
                </a:solidFill>
              </a:rPr>
              <a:t>: regels over huwelijk, scheiding, adoptie etc.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Ondernemingsrecht</a:t>
            </a:r>
            <a:r>
              <a:rPr lang="nl-NL" sz="2000" dirty="0" smtClean="0">
                <a:solidFill>
                  <a:schemeClr val="bg1"/>
                </a:solidFill>
              </a:rPr>
              <a:t>: Regels voor bedrijven en verenigingen.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Vermogensrecht</a:t>
            </a:r>
            <a:r>
              <a:rPr lang="nl-NL" sz="2000" dirty="0" smtClean="0">
                <a:solidFill>
                  <a:schemeClr val="bg1"/>
                </a:solidFill>
              </a:rPr>
              <a:t>: Over geld en ander vermogen. Bijv. regels over kopen van huis maar ook erfenis.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95" y="3589081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Ter herhaling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Drie machten die elkaar controleren.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Uitvoerende macht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Wetgevende macht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Rechtsprekende macht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“checks </a:t>
            </a:r>
            <a:r>
              <a:rPr lang="nl-NL" sz="2000" u="sng" dirty="0" err="1" smtClean="0">
                <a:solidFill>
                  <a:schemeClr val="bg1"/>
                </a:solidFill>
              </a:rPr>
              <a:t>and</a:t>
            </a:r>
            <a:r>
              <a:rPr lang="nl-NL" sz="2000" u="sng" dirty="0" smtClean="0">
                <a:solidFill>
                  <a:schemeClr val="bg1"/>
                </a:solidFill>
              </a:rPr>
              <a:t> </a:t>
            </a:r>
            <a:r>
              <a:rPr lang="nl-NL" sz="2000" u="sng" dirty="0" err="1" smtClean="0">
                <a:solidFill>
                  <a:schemeClr val="bg1"/>
                </a:solidFill>
              </a:rPr>
              <a:t>balances</a:t>
            </a:r>
            <a:r>
              <a:rPr lang="nl-NL" sz="2000" u="sng" dirty="0" smtClean="0">
                <a:solidFill>
                  <a:schemeClr val="bg1"/>
                </a:solidFill>
              </a:rPr>
              <a:t>”</a:t>
            </a:r>
            <a:r>
              <a:rPr lang="nl-NL" sz="2000" dirty="0" smtClean="0">
                <a:solidFill>
                  <a:schemeClr val="bg1"/>
                </a:solidFill>
              </a:rPr>
              <a:t>: controleren en evenwicht houden.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773747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8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Rechters zijn een neutrale en onafhankelijke macht 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(Rechtsprekende macht)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 wordt voor het leven benoemd. (Kan dus niet ontslagen worden)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Drie voordelen: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Je kunt je </a:t>
            </a:r>
            <a:r>
              <a:rPr lang="nl-NL" sz="2000" u="sng" dirty="0" smtClean="0">
                <a:solidFill>
                  <a:schemeClr val="bg1"/>
                </a:solidFill>
              </a:rPr>
              <a:t>recht halen</a:t>
            </a:r>
            <a:r>
              <a:rPr lang="nl-NL" sz="2000" dirty="0" smtClean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Je wordt beschermd tegen de overheid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Hierdoor spelen mensen geen </a:t>
            </a:r>
            <a:r>
              <a:rPr lang="nl-NL" sz="2000" u="sng" dirty="0" smtClean="0">
                <a:solidFill>
                  <a:schemeClr val="bg1"/>
                </a:solidFill>
              </a:rPr>
              <a:t>eigen rechter.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2352181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41228" y="4011910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55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2050" name="Picture 2" descr="http://www.rnw.nl/data/files/imagecache/rnw_slideshow/images/image/article/2012/01/1._pedo_joost_van_den_broek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-320745"/>
            <a:ext cx="7672467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56376" y="249974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7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3. Strafrecht: de opsporing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773747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Staat heeft </a:t>
            </a:r>
            <a:r>
              <a:rPr lang="nl-NL" sz="2000" u="sng" dirty="0" smtClean="0">
                <a:solidFill>
                  <a:schemeClr val="bg1"/>
                </a:solidFill>
              </a:rPr>
              <a:t>geweldsmonopolie</a:t>
            </a:r>
            <a:r>
              <a:rPr lang="nl-NL" sz="2000" dirty="0" smtClean="0">
                <a:solidFill>
                  <a:schemeClr val="bg1"/>
                </a:solidFill>
              </a:rPr>
              <a:t>: mag als enige geweld gebruiken.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Rechtshandhaving</a:t>
            </a:r>
            <a:r>
              <a:rPr lang="nl-NL" sz="2000" dirty="0" smtClean="0">
                <a:solidFill>
                  <a:schemeClr val="bg1"/>
                </a:solidFill>
              </a:rPr>
              <a:t>: Rechtstaat moet zorgen voor de veiligheid van de burgers.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Rechtsbescherming</a:t>
            </a:r>
            <a:r>
              <a:rPr lang="nl-NL" sz="2000" dirty="0" smtClean="0">
                <a:solidFill>
                  <a:schemeClr val="bg1"/>
                </a:solidFill>
              </a:rPr>
              <a:t>: de grondwet beschermt burgers tegen andere burgers en tegen machtsmisbruik van de overheid.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773747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nrc.nl/wp-content/uploads/2012/09/ANP-1180_20701590-568x3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13820"/>
            <a:ext cx="3105944" cy="19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Verschil </a:t>
            </a:r>
            <a:r>
              <a:rPr lang="nl-NL" sz="2000" u="sng" dirty="0" smtClean="0">
                <a:solidFill>
                  <a:schemeClr val="bg1"/>
                </a:solidFill>
              </a:rPr>
              <a:t>misdrijven </a:t>
            </a:r>
            <a:r>
              <a:rPr lang="nl-NL" sz="2000" dirty="0" smtClean="0">
                <a:solidFill>
                  <a:schemeClr val="bg1"/>
                </a:solidFill>
              </a:rPr>
              <a:t>(ernstige strafbare feiten) en </a:t>
            </a:r>
            <a:r>
              <a:rPr lang="nl-NL" sz="2000" u="sng" dirty="0" smtClean="0">
                <a:solidFill>
                  <a:schemeClr val="bg1"/>
                </a:solidFill>
              </a:rPr>
              <a:t>overtredingen</a:t>
            </a:r>
            <a:r>
              <a:rPr lang="nl-NL" sz="2000" dirty="0" smtClean="0">
                <a:solidFill>
                  <a:schemeClr val="bg1"/>
                </a:solidFill>
              </a:rPr>
              <a:t> (minder ernstig)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Misdrijf: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Registratie bij Justitie (ook als je alleen verdacht bent.)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Mogelijke straffen zijn hoger.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Poging tot misdrijf is strafbaar.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Overtreding: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Alleen geregistreerd bij veroordeling.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Maximale straf is één jaar cel.</a:t>
            </a:r>
            <a:br>
              <a:rPr lang="nl-NL" sz="2000" dirty="0" smtClean="0">
                <a:solidFill>
                  <a:schemeClr val="bg1"/>
                </a:solidFill>
              </a:rPr>
            </a:br>
            <a:r>
              <a:rPr lang="nl-NL" sz="2000" dirty="0" smtClean="0">
                <a:solidFill>
                  <a:schemeClr val="bg1"/>
                </a:solidFill>
              </a:rPr>
              <a:t>Poging tot overtreding is niet strafbaar.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2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41830" r="57983" b="12944"/>
          <a:stretch/>
        </p:blipFill>
        <p:spPr bwMode="auto">
          <a:xfrm>
            <a:off x="492501" y="1161016"/>
            <a:ext cx="3132788" cy="299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2" t="41830" r="40864" b="53803"/>
          <a:stretch/>
        </p:blipFill>
        <p:spPr bwMode="auto">
          <a:xfrm>
            <a:off x="3419872" y="1161016"/>
            <a:ext cx="1600100" cy="29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1" t="35653" r="38010" b="52162"/>
          <a:stretch/>
        </p:blipFill>
        <p:spPr bwMode="auto">
          <a:xfrm>
            <a:off x="3707903" y="1707654"/>
            <a:ext cx="5053961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44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Soort van </a:t>
            </a:r>
            <a:r>
              <a:rPr lang="nl-NL" sz="2000" u="sng" dirty="0" smtClean="0">
                <a:solidFill>
                  <a:schemeClr val="bg1"/>
                </a:solidFill>
              </a:rPr>
              <a:t>Sociaal Contract</a:t>
            </a:r>
            <a:r>
              <a:rPr lang="nl-NL" sz="2000" dirty="0" smtClean="0">
                <a:solidFill>
                  <a:schemeClr val="bg1"/>
                </a:solidFill>
              </a:rPr>
              <a:t>: afspraak tussen burgers en overheid.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Burgers houden zich aan de wet.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Zij hebben via democratie inspraak.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Ook de overheid houdt zich aan de wet.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Regels buiten de wet gelden niet.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Iedereen heeft in dit contract plichten: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Burger moet zich gedragen (leerplicht, belastingplicht)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Overheid beschermt de burger en het land.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72" y="219524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40081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procedure: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Misdrijf wordt gepleegd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1. Politie verzamelt informatie. Onder leiding van een </a:t>
            </a:r>
            <a:r>
              <a:rPr lang="nl-NL" u="sng" dirty="0" smtClean="0">
                <a:solidFill>
                  <a:schemeClr val="bg1"/>
                </a:solidFill>
              </a:rPr>
              <a:t>officier van justitie</a:t>
            </a:r>
            <a:r>
              <a:rPr lang="nl-NL" dirty="0" smtClean="0">
                <a:solidFill>
                  <a:schemeClr val="bg1"/>
                </a:solidFill>
              </a:rPr>
              <a:t> wordt onderzoek gedaan. Verslag in de vorm van </a:t>
            </a:r>
            <a:r>
              <a:rPr lang="nl-NL" u="sng" dirty="0" smtClean="0">
                <a:solidFill>
                  <a:schemeClr val="bg1"/>
                </a:solidFill>
              </a:rPr>
              <a:t>Proces Verbaal.</a:t>
            </a:r>
          </a:p>
          <a:p>
            <a:pPr marL="457200" indent="-457200">
              <a:buFont typeface="+mj-lt"/>
              <a:buAutoNum type="arabicPeriod"/>
            </a:pPr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2. Officier van Justitie bepaalt of er een rechtszaak moet komen. Genoeg bewijs?</a:t>
            </a:r>
          </a:p>
          <a:p>
            <a:pPr marL="457200" indent="-457200"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3. Rechtszaak: rechter bepaalt of iemand schuldig is en bepaalt de straf.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ts3.mm.bing.net/th?id=H.4868793296881158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6" y="1046805"/>
            <a:ext cx="2250951" cy="15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etomvoorjou.nl/publish/pages/148208/officier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738274"/>
            <a:ext cx="2394965" cy="15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150250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631236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Wat mag de politie?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Dwangmiddelen</a:t>
            </a:r>
            <a:r>
              <a:rPr lang="nl-NL" sz="2000" dirty="0" smtClean="0">
                <a:solidFill>
                  <a:schemeClr val="bg1"/>
                </a:solidFill>
              </a:rPr>
              <a:t>: 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Zonder toestemming rechter: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Staande houden</a:t>
            </a:r>
            <a:r>
              <a:rPr lang="nl-NL" sz="2000" dirty="0" smtClean="0">
                <a:solidFill>
                  <a:schemeClr val="bg1"/>
                </a:solidFill>
              </a:rPr>
              <a:t>: tegenhouden en vragen te legitimeren (met reden: alcohol of snelheidscontrole)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Arresteren</a:t>
            </a:r>
            <a:r>
              <a:rPr lang="nl-NL" sz="2000" dirty="0" smtClean="0">
                <a:solidFill>
                  <a:schemeClr val="bg1"/>
                </a:solidFill>
              </a:rPr>
              <a:t>: Verdachte oppakken en meenemen naar politiebureau.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Fouilleren</a:t>
            </a:r>
            <a:r>
              <a:rPr lang="nl-NL" sz="2000" dirty="0" smtClean="0">
                <a:solidFill>
                  <a:schemeClr val="bg1"/>
                </a:solidFill>
              </a:rPr>
              <a:t>: onderzoek aan kleding en lichaam.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Vasthouden</a:t>
            </a:r>
            <a:r>
              <a:rPr lang="nl-NL" sz="2000" dirty="0" smtClean="0">
                <a:solidFill>
                  <a:schemeClr val="bg1"/>
                </a:solidFill>
              </a:rPr>
              <a:t> op bureau (max 6 uur)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In beslag nemen </a:t>
            </a:r>
            <a:r>
              <a:rPr lang="nl-NL" sz="2000" dirty="0" smtClean="0">
                <a:solidFill>
                  <a:schemeClr val="bg1"/>
                </a:solidFill>
              </a:rPr>
              <a:t>van bewijsmateriaal.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83518"/>
            <a:ext cx="809849" cy="753007"/>
          </a:xfrm>
          <a:prstGeom prst="rect">
            <a:avLst/>
          </a:prstGeom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236296" y="4587974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2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63123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2. Met toestemming rechter: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Woning binnengaan: </a:t>
            </a:r>
            <a:r>
              <a:rPr lang="nl-NL" sz="2000" u="sng" dirty="0" smtClean="0">
                <a:solidFill>
                  <a:schemeClr val="bg1"/>
                </a:solidFill>
              </a:rPr>
              <a:t>machtiging tot binnentreding.</a:t>
            </a:r>
            <a:r>
              <a:rPr lang="nl-NL" sz="2000" dirty="0" smtClean="0">
                <a:solidFill>
                  <a:schemeClr val="bg1"/>
                </a:solidFill>
              </a:rPr>
              <a:t> Voor het zoeken naar bewijs is een </a:t>
            </a:r>
            <a:r>
              <a:rPr lang="nl-NL" sz="2000" u="sng" dirty="0" smtClean="0">
                <a:solidFill>
                  <a:schemeClr val="bg1"/>
                </a:solidFill>
              </a:rPr>
              <a:t>huiszoekingsbevel</a:t>
            </a:r>
            <a:r>
              <a:rPr lang="nl-NL" sz="2000" dirty="0" smtClean="0">
                <a:solidFill>
                  <a:schemeClr val="bg1"/>
                </a:solidFill>
              </a:rPr>
              <a:t> nodig.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Opvragen persoonsgegevens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(rekeningnummers of telefoontap)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Preventief Fouilleren</a:t>
            </a:r>
            <a:r>
              <a:rPr lang="nl-NL" sz="2000" dirty="0" smtClean="0">
                <a:solidFill>
                  <a:schemeClr val="bg1"/>
                </a:solidFill>
              </a:rPr>
              <a:t>: fouilleren zonder reden. Alleen in gebieden die door de burgemeester zijn aangewezen. (uitgaansgebied bijv.)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Langer dan 6 uur </a:t>
            </a:r>
            <a:r>
              <a:rPr lang="nl-NL" sz="2000" u="sng" dirty="0" smtClean="0">
                <a:solidFill>
                  <a:schemeClr val="bg1"/>
                </a:solidFill>
              </a:rPr>
              <a:t>vastzitten</a:t>
            </a:r>
            <a:r>
              <a:rPr lang="nl-NL" sz="2000" dirty="0" smtClean="0">
                <a:solidFill>
                  <a:schemeClr val="bg1"/>
                </a:solidFill>
              </a:rPr>
              <a:t> op bureau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08304" y="465998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14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6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2. Met toestemming rechter: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Infiltreren in misdaadorganisaties en terroristische groeperingen. </a:t>
            </a:r>
            <a:r>
              <a:rPr lang="nl-NL" sz="2000" u="sng" dirty="0" smtClean="0">
                <a:solidFill>
                  <a:schemeClr val="bg1"/>
                </a:solidFill>
              </a:rPr>
              <a:t>Uitlokking</a:t>
            </a:r>
            <a:r>
              <a:rPr lang="nl-NL" sz="2000" dirty="0" smtClean="0">
                <a:solidFill>
                  <a:schemeClr val="bg1"/>
                </a:solidFill>
              </a:rPr>
              <a:t> is verboden.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refdag.nl/polopoly_fs/joran_van_der_sloot_gefilmd_met_de_verborgen_camera_1_26877!image/104330176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512" y="1965171"/>
            <a:ext cx="4870351" cy="30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509538" y="4150251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1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3963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Officier van Justitie: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Openbare aanklager</a:t>
            </a:r>
            <a:r>
              <a:rPr lang="nl-NL" sz="2000" dirty="0" smtClean="0">
                <a:solidFill>
                  <a:schemeClr val="bg1"/>
                </a:solidFill>
              </a:rPr>
              <a:t>: zij zoekt namens de samenleving naar bewijzen tegen een verdachte en kan een straf tegen hem eisen.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Openbaar Ministerie</a:t>
            </a:r>
            <a:r>
              <a:rPr lang="nl-NL" sz="2000" dirty="0" smtClean="0">
                <a:solidFill>
                  <a:schemeClr val="bg1"/>
                </a:solidFill>
              </a:rPr>
              <a:t>: alle officieren van justitie bij elkaar.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5482" r="42659" b="22948"/>
          <a:stretch/>
        </p:blipFill>
        <p:spPr bwMode="auto">
          <a:xfrm>
            <a:off x="6903820" y="483518"/>
            <a:ext cx="2240180" cy="258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773747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39632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Nadat de politie een onderzoek heeft gedaan kan de officier van justitie drie dingen doen: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Seponeren</a:t>
            </a:r>
            <a:r>
              <a:rPr lang="nl-NL" sz="2000" dirty="0" smtClean="0">
                <a:solidFill>
                  <a:schemeClr val="bg1"/>
                </a:solidFill>
              </a:rPr>
              <a:t>: geen rechtszaak.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Schikken: </a:t>
            </a:r>
            <a:r>
              <a:rPr lang="nl-NL" sz="2000" dirty="0" smtClean="0">
                <a:solidFill>
                  <a:schemeClr val="bg1"/>
                </a:solidFill>
              </a:rPr>
              <a:t>regeling met de verdachte om een rechtszaak te voorkomen.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Vervolgen.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5482" r="42659" b="22948"/>
          <a:stretch/>
        </p:blipFill>
        <p:spPr bwMode="auto">
          <a:xfrm>
            <a:off x="6903820" y="483518"/>
            <a:ext cx="2240180" cy="258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93627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3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In de discussie in </a:t>
            </a:r>
            <a:r>
              <a:rPr lang="nl-NL" sz="2000" i="1" dirty="0" smtClean="0">
                <a:solidFill>
                  <a:schemeClr val="bg1"/>
                </a:solidFill>
              </a:rPr>
              <a:t>De Wereld Draait Door </a:t>
            </a:r>
            <a:r>
              <a:rPr lang="nl-NL" sz="2000" dirty="0" smtClean="0">
                <a:solidFill>
                  <a:schemeClr val="bg1"/>
                </a:solidFill>
              </a:rPr>
              <a:t>en in de film </a:t>
            </a:r>
            <a:r>
              <a:rPr lang="nl-NL" sz="2000" i="1" dirty="0" smtClean="0">
                <a:solidFill>
                  <a:schemeClr val="bg1"/>
                </a:solidFill>
              </a:rPr>
              <a:t>Doodslag</a:t>
            </a:r>
            <a:r>
              <a:rPr lang="nl-NL" sz="2000" dirty="0" smtClean="0">
                <a:solidFill>
                  <a:schemeClr val="bg1"/>
                </a:solidFill>
              </a:rPr>
              <a:t> komen verschillende begrippen en ideeën van de rechtstaat terug.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06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Legaliteitsbeginsel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Iets is alleen strafbaar als het in de wet staat. Deze wet moet voor iedereen gelden.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3773747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Horizontaal werking</a:t>
            </a:r>
            <a:r>
              <a:rPr lang="nl-NL" sz="2000" dirty="0" smtClean="0">
                <a:solidFill>
                  <a:schemeClr val="bg1"/>
                </a:solidFill>
              </a:rPr>
              <a:t>: </a:t>
            </a:r>
            <a:r>
              <a:rPr lang="nl-NL" sz="2000" dirty="0">
                <a:solidFill>
                  <a:schemeClr val="bg1"/>
                </a:solidFill>
              </a:rPr>
              <a:t>regels die burgers onderling beschermen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773747"/>
            <a:ext cx="809849" cy="75300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25022" r="58617" b="22030"/>
          <a:stretch/>
        </p:blipFill>
        <p:spPr bwMode="auto">
          <a:xfrm>
            <a:off x="3453509" y="1254121"/>
            <a:ext cx="3360871" cy="37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9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Strafbaarheid</a:t>
            </a:r>
            <a:r>
              <a:rPr lang="nl-NL" sz="2000" dirty="0">
                <a:solidFill>
                  <a:schemeClr val="bg1"/>
                </a:solidFill>
              </a:rPr>
              <a:t>: iets is alleen strafbaar als het in de wet staat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Mishandeling en doodslag zijn strafbaar. Tenzij er sprake is van </a:t>
            </a:r>
            <a:r>
              <a:rPr lang="nl-NL" sz="2000" i="1" u="sng" dirty="0" smtClean="0">
                <a:solidFill>
                  <a:schemeClr val="bg1"/>
                </a:solidFill>
              </a:rPr>
              <a:t>noodweer</a:t>
            </a:r>
            <a:r>
              <a:rPr lang="nl-NL" sz="2000" i="1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Strafmaat</a:t>
            </a:r>
            <a:r>
              <a:rPr lang="nl-NL" sz="2000" dirty="0">
                <a:solidFill>
                  <a:schemeClr val="bg1"/>
                </a:solidFill>
              </a:rPr>
              <a:t>: Maximale straf per strafbaar feit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Hoeveel krijg je voor doodslag?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3581910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Maar dat is niet altijd zo geweest….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3.bp.blogspot.com/-QDoqNGG5Crw/TzV-6m7mqqI/AAAAAAAAAVQ/N9coUV851cU/s1600/Louis-XIV-of-Fr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6" y="888419"/>
            <a:ext cx="3096344" cy="406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62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Eigen Rechter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773747"/>
            <a:ext cx="809849" cy="75300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8" t="26427" r="39468" b="20195"/>
          <a:stretch/>
        </p:blipFill>
        <p:spPr bwMode="auto">
          <a:xfrm>
            <a:off x="3203848" y="915566"/>
            <a:ext cx="4705029" cy="404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5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Rechtshandhaving</a:t>
            </a:r>
            <a:r>
              <a:rPr lang="nl-NL" sz="2000" dirty="0">
                <a:solidFill>
                  <a:schemeClr val="bg1"/>
                </a:solidFill>
              </a:rPr>
              <a:t>: Rechtstaat moet zorgen voor de veiligheid van de burgers.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3953740"/>
            <a:ext cx="809849" cy="753007"/>
          </a:xfrm>
          <a:prstGeom prst="rect">
            <a:avLst/>
          </a:prstGeom>
        </p:spPr>
      </p:pic>
      <p:pic>
        <p:nvPicPr>
          <p:cNvPr id="3074" name="Picture 2" descr="http://cdn.speld.nl/wp-content/uploads/Schermafbeelding-2013-09-15-om-14.21.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10562"/>
            <a:ext cx="3650215" cy="210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753482" y="1390005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“Als de overheid mij niet meer beschermt dan moet ik het recht in eigen handen nemen.”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Rechtsbescherming</a:t>
            </a:r>
            <a:r>
              <a:rPr lang="nl-NL" sz="2000" dirty="0">
                <a:solidFill>
                  <a:schemeClr val="bg1"/>
                </a:solidFill>
              </a:rPr>
              <a:t>: de grondwet beschermt burgers tegen andere burgers en tegen machtsmisbruik van de overheid.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4. Strafrecht: de rechter</a:t>
            </a: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8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Als de </a:t>
            </a:r>
            <a:r>
              <a:rPr lang="nl-NL" sz="2000" u="sng" dirty="0" smtClean="0">
                <a:solidFill>
                  <a:schemeClr val="bg1"/>
                </a:solidFill>
              </a:rPr>
              <a:t>officier van justitie</a:t>
            </a:r>
            <a:r>
              <a:rPr lang="nl-NL" sz="2000" dirty="0" smtClean="0">
                <a:solidFill>
                  <a:schemeClr val="bg1"/>
                </a:solidFill>
              </a:rPr>
              <a:t> besluit tot </a:t>
            </a:r>
            <a:r>
              <a:rPr lang="nl-NL" sz="2000" u="sng" dirty="0" smtClean="0">
                <a:solidFill>
                  <a:schemeClr val="bg1"/>
                </a:solidFill>
              </a:rPr>
              <a:t>strafvervolging</a:t>
            </a:r>
            <a:r>
              <a:rPr lang="nl-NL" sz="2000" dirty="0" smtClean="0">
                <a:solidFill>
                  <a:schemeClr val="bg1"/>
                </a:solidFill>
              </a:rPr>
              <a:t> komt de strafzaak bij een </a:t>
            </a:r>
            <a:r>
              <a:rPr lang="nl-NL" sz="2000" u="sng" dirty="0" smtClean="0">
                <a:solidFill>
                  <a:schemeClr val="bg1"/>
                </a:solidFill>
              </a:rPr>
              <a:t>rechtbank</a:t>
            </a:r>
            <a:r>
              <a:rPr lang="nl-NL" sz="2000" dirty="0" smtClean="0">
                <a:solidFill>
                  <a:schemeClr val="bg1"/>
                </a:solidFill>
              </a:rPr>
              <a:t> voor een </a:t>
            </a:r>
            <a:r>
              <a:rPr lang="nl-NL" sz="2000" u="sng" dirty="0" smtClean="0">
                <a:solidFill>
                  <a:schemeClr val="bg1"/>
                </a:solidFill>
              </a:rPr>
              <a:t>ten laste legging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5482" r="42659" b="22948"/>
          <a:stretch/>
        </p:blipFill>
        <p:spPr bwMode="auto">
          <a:xfrm>
            <a:off x="5220072" y="1851670"/>
            <a:ext cx="2240180" cy="258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23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Kleine zaak (winkeldiefstal): </a:t>
            </a:r>
            <a:r>
              <a:rPr lang="nl-NL" sz="2000" u="sng" dirty="0" smtClean="0">
                <a:solidFill>
                  <a:schemeClr val="bg1"/>
                </a:solidFill>
              </a:rPr>
              <a:t>politierechter.</a:t>
            </a:r>
            <a:r>
              <a:rPr lang="nl-NL" sz="2000" dirty="0" smtClean="0">
                <a:solidFill>
                  <a:schemeClr val="bg1"/>
                </a:solidFill>
              </a:rPr>
              <a:t> Beslist alleen.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Grote strafzaak: </a:t>
            </a:r>
            <a:r>
              <a:rPr lang="nl-NL" sz="2000" u="sng" dirty="0" smtClean="0">
                <a:solidFill>
                  <a:schemeClr val="bg1"/>
                </a:solidFill>
              </a:rPr>
              <a:t>meervoudige kamer</a:t>
            </a:r>
            <a:r>
              <a:rPr lang="nl-NL" sz="2000" dirty="0" smtClean="0">
                <a:solidFill>
                  <a:schemeClr val="bg1"/>
                </a:solidFill>
              </a:rPr>
              <a:t>. Drie rechters.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Strafzaak is altijd openbaar, slecht bij uitzondering achter gesloten deuren.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16" y="1275606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hetomvoorjou.nl/publish/pages/148907/politierechter-en-jonge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72837"/>
            <a:ext cx="2585864" cy="172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s2.mm.bing.net/th?id=H.4967053550618161&amp;pid=1.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92638"/>
            <a:ext cx="2567700" cy="19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7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Terechtzitting</a:t>
            </a:r>
            <a:r>
              <a:rPr lang="nl-NL" sz="2000" dirty="0" smtClean="0">
                <a:solidFill>
                  <a:schemeClr val="bg1"/>
                </a:solidFill>
              </a:rPr>
              <a:t>: de behandeling van het strafbare feit door de rechter.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Hoe verloopt dit?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Dagvaarding:</a:t>
            </a:r>
            <a:r>
              <a:rPr lang="nl-NL" sz="2000" dirty="0" smtClean="0">
                <a:solidFill>
                  <a:schemeClr val="bg1"/>
                </a:solidFill>
              </a:rPr>
              <a:t> hierin staat waarvan je verdacht wordt en wanneer je rechtszaak plaatsvindt.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Hulp van een advocaat, geen geld?: </a:t>
            </a:r>
            <a:r>
              <a:rPr lang="nl-NL" sz="2000" u="sng" dirty="0" smtClean="0">
                <a:solidFill>
                  <a:schemeClr val="bg1"/>
                </a:solidFill>
              </a:rPr>
              <a:t>pro-Deoadvocaat</a:t>
            </a:r>
            <a:r>
              <a:rPr lang="nl-NL" sz="2000" dirty="0" smtClean="0">
                <a:solidFill>
                  <a:schemeClr val="bg1"/>
                </a:solidFill>
              </a:rPr>
              <a:t> (vraagt maar een kleine vergoeding)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702829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8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Elke rechtszaak kent zeven stappen.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Opening:</a:t>
            </a:r>
            <a:r>
              <a:rPr lang="nl-NL" sz="2000" dirty="0" smtClean="0">
                <a:solidFill>
                  <a:schemeClr val="bg1"/>
                </a:solidFill>
              </a:rPr>
              <a:t> rechter controleert persoonsgegevens. Uitleg aan de verdachte, o.a. van zwijgrecht.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Tenlastelegging of aanklacht</a:t>
            </a:r>
            <a:r>
              <a:rPr lang="nl-NL" sz="2000" dirty="0" smtClean="0">
                <a:solidFill>
                  <a:schemeClr val="bg1"/>
                </a:solidFill>
              </a:rPr>
              <a:t>: de officier leest de aanklacht voor.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60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3. Onderzoek</a:t>
            </a:r>
            <a:r>
              <a:rPr lang="nl-NL" sz="2000" dirty="0" smtClean="0">
                <a:solidFill>
                  <a:schemeClr val="bg1"/>
                </a:solidFill>
              </a:rPr>
              <a:t>: rechter begint aan het onderzoek.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36495"/>
              </p:ext>
            </p:extLst>
          </p:nvPr>
        </p:nvGraphicFramePr>
        <p:xfrm>
          <a:off x="2651530" y="691194"/>
          <a:ext cx="6096000" cy="4033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/>
                <a:gridCol w="2624774"/>
                <a:gridCol w="1439226"/>
              </a:tblGrid>
              <a:tr h="370840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Werkwijze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Verplichting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Rechter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Ondervragen verdachte en getuige. Omstandigheden</a:t>
                      </a:r>
                      <a:r>
                        <a:rPr lang="nl-NL" sz="1600" baseline="0" dirty="0" smtClean="0"/>
                        <a:t> onderzoeken.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-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Officier van Justitie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smtClean="0"/>
                        <a:t>Ondervragen verdachte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-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Advocaat van verdachte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smtClean="0"/>
                        <a:t>Ondervragen verdachte en getuige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-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Getuigen.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Aanwezig zijn. Vragen</a:t>
                      </a:r>
                      <a:r>
                        <a:rPr lang="nl-NL" sz="1600" baseline="0" dirty="0" smtClean="0"/>
                        <a:t> beantwoorden.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Waarheid te spreken (anders </a:t>
                      </a:r>
                      <a:r>
                        <a:rPr lang="nl-NL" sz="1600" u="sng" dirty="0" smtClean="0"/>
                        <a:t>meineed</a:t>
                      </a:r>
                      <a:r>
                        <a:rPr lang="nl-NL" sz="1600" dirty="0" smtClean="0"/>
                        <a:t>)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Verdachte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Aanwezig zijn. Reageren op vragen en opmerkingen.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Niet</a:t>
                      </a:r>
                      <a:r>
                        <a:rPr lang="nl-NL" sz="1600" baseline="0" dirty="0" smtClean="0"/>
                        <a:t> verplicht tot medewerking.</a:t>
                      </a:r>
                      <a:endParaRPr lang="nl-NL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0" y="267494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4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4. Requisitoir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Officier probeert aan te tonen dat de verdachte schuldig is en eist een bepaalde straf.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5. Pleidooi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Advocaat houdt het pleidooi waarmee hij de verdachte verdedigt.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6. Laatste woord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Verdachte heeft altijd het laatste woord.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5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Maar dat is niet altijd zo geweest….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2771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1.bp.blogspot.com/-9t7YdCsdx5s/T5Uzi9VGhmI/AAAAAAAAA10/bmAIYgj31gA/s1600/louis%2Bxvi%2Bexecu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21488" y="-1694724"/>
            <a:ext cx="22250344" cy="117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7. Vonnis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Uitspraak van de rechter.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Bij kanton of politierechter: zelfde dag.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Bij meervoudige kamer: na twee weken.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 legt een </a:t>
            </a:r>
            <a:r>
              <a:rPr lang="nl-NL" sz="2000" u="sng" dirty="0" smtClean="0">
                <a:solidFill>
                  <a:schemeClr val="bg1"/>
                </a:solidFill>
              </a:rPr>
              <a:t>straf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of </a:t>
            </a:r>
            <a:r>
              <a:rPr lang="nl-NL" sz="2000" u="sng" dirty="0" smtClean="0">
                <a:solidFill>
                  <a:schemeClr val="bg1"/>
                </a:solidFill>
              </a:rPr>
              <a:t>strafmaatregelen</a:t>
            </a:r>
            <a:r>
              <a:rPr lang="nl-NL" sz="2000" dirty="0" smtClean="0">
                <a:solidFill>
                  <a:schemeClr val="bg1"/>
                </a:solidFill>
              </a:rPr>
              <a:t> op. Deze moeten in de wet staan.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1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Vier soorten straffen: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Vrijheidsstraf</a:t>
            </a:r>
            <a:r>
              <a:rPr lang="nl-NL" sz="2000" dirty="0" smtClean="0">
                <a:solidFill>
                  <a:schemeClr val="bg1"/>
                </a:solidFill>
              </a:rPr>
              <a:t>: Gevangenis (</a:t>
            </a:r>
            <a:r>
              <a:rPr lang="nl-NL" sz="2000" u="sng" dirty="0" smtClean="0">
                <a:solidFill>
                  <a:schemeClr val="bg1"/>
                </a:solidFill>
              </a:rPr>
              <a:t>hechtenis)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Taakstraf</a:t>
            </a:r>
            <a:r>
              <a:rPr lang="nl-NL" sz="2000" dirty="0" smtClean="0">
                <a:solidFill>
                  <a:schemeClr val="bg1"/>
                </a:solidFill>
              </a:rPr>
              <a:t>: werk of </a:t>
            </a:r>
            <a:r>
              <a:rPr lang="nl-NL" sz="2000" u="sng" dirty="0" smtClean="0">
                <a:solidFill>
                  <a:schemeClr val="bg1"/>
                </a:solidFill>
              </a:rPr>
              <a:t>leerstraf</a:t>
            </a:r>
            <a:r>
              <a:rPr lang="nl-NL" sz="2000" dirty="0" smtClean="0">
                <a:solidFill>
                  <a:schemeClr val="bg1"/>
                </a:solidFill>
              </a:rPr>
              <a:t>: verplichte alcoholcursus. 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Geldboete</a:t>
            </a:r>
            <a:r>
              <a:rPr lang="nl-NL" sz="2000" dirty="0" smtClean="0">
                <a:solidFill>
                  <a:schemeClr val="bg1"/>
                </a:solidFill>
              </a:rPr>
              <a:t>: van honderd tot honderdduizend euro. Niet betaalt? Elke 50 euro is een dag gevangenis.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Bijkomende straffen</a:t>
            </a:r>
            <a:r>
              <a:rPr lang="nl-NL" sz="2000" dirty="0" smtClean="0">
                <a:solidFill>
                  <a:schemeClr val="bg1"/>
                </a:solidFill>
              </a:rPr>
              <a:t>: extra straf: afpakken rijbewijs bijv.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3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Voorwaardelijke straf: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Dader krijgt straf niet onder voorwaarde dat hij binnen een bepaalde proeftijd niet een soortgelijk strafbaar feit begaat.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0" t="13108" r="19940" b="22800"/>
          <a:stretch/>
        </p:blipFill>
        <p:spPr bwMode="auto">
          <a:xfrm>
            <a:off x="4211960" y="1995686"/>
            <a:ext cx="2649220" cy="2242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41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Behalve straf kan een rechter ook </a:t>
            </a:r>
            <a:r>
              <a:rPr lang="nl-NL" sz="2000" u="sng" dirty="0" err="1" smtClean="0">
                <a:solidFill>
                  <a:schemeClr val="bg1"/>
                </a:solidFill>
              </a:rPr>
              <a:t>strafrechterlijke</a:t>
            </a:r>
            <a:r>
              <a:rPr lang="nl-NL" sz="2000" u="sng" dirty="0" smtClean="0">
                <a:solidFill>
                  <a:schemeClr val="bg1"/>
                </a:solidFill>
              </a:rPr>
              <a:t> maatregelen</a:t>
            </a:r>
            <a:r>
              <a:rPr lang="nl-NL" sz="2000" dirty="0" smtClean="0">
                <a:solidFill>
                  <a:schemeClr val="bg1"/>
                </a:solidFill>
              </a:rPr>
              <a:t> nemen.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Bedoeld om samenleving te beschermen of om herhaling te voorkomen.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TBS</a:t>
            </a:r>
            <a:r>
              <a:rPr lang="nl-NL" sz="2000" dirty="0" smtClean="0">
                <a:solidFill>
                  <a:schemeClr val="bg1"/>
                </a:solidFill>
              </a:rPr>
              <a:t>: ter beschikking stelling. </a:t>
            </a:r>
            <a:r>
              <a:rPr lang="nl-NL" sz="2000" u="sng" dirty="0" smtClean="0">
                <a:solidFill>
                  <a:schemeClr val="bg1"/>
                </a:solidFill>
              </a:rPr>
              <a:t>Minder </a:t>
            </a:r>
            <a:r>
              <a:rPr lang="nl-NL" sz="2000" u="sng" dirty="0" err="1" smtClean="0">
                <a:solidFill>
                  <a:schemeClr val="bg1"/>
                </a:solidFill>
              </a:rPr>
              <a:t>toerekingsvatbaar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smtClean="0">
                <a:solidFill>
                  <a:schemeClr val="bg1"/>
                </a:solidFill>
              </a:rPr>
              <a:t>Minimaal </a:t>
            </a:r>
            <a:r>
              <a:rPr lang="nl-NL" sz="2000" dirty="0" smtClean="0">
                <a:solidFill>
                  <a:schemeClr val="bg1"/>
                </a:solidFill>
              </a:rPr>
              <a:t>twee jaar, maximaal: onbeperkt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1635646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6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Onttrekking aan het verkeer van in beslag genomen goederen. </a:t>
            </a:r>
            <a:r>
              <a:rPr lang="nl-NL" sz="2000" dirty="0" smtClean="0">
                <a:solidFill>
                  <a:schemeClr val="bg1"/>
                </a:solidFill>
              </a:rPr>
              <a:t>Wat in beslag is genomen ben je definitief kwijt.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Ontnemen </a:t>
            </a:r>
            <a:r>
              <a:rPr lang="nl-NL" sz="2000" u="sng" dirty="0" err="1" smtClean="0">
                <a:solidFill>
                  <a:schemeClr val="bg1"/>
                </a:solidFill>
              </a:rPr>
              <a:t>wederrechterlijk</a:t>
            </a:r>
            <a:r>
              <a:rPr lang="nl-NL" sz="2000" u="sng" dirty="0" smtClean="0">
                <a:solidFill>
                  <a:schemeClr val="bg1"/>
                </a:solidFill>
              </a:rPr>
              <a:t> voordeel</a:t>
            </a:r>
            <a:r>
              <a:rPr lang="nl-NL" sz="2000" i="1" u="sng" dirty="0" smtClean="0">
                <a:solidFill>
                  <a:schemeClr val="bg1"/>
                </a:solidFill>
              </a:rPr>
              <a:t>: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de financiële winst van criminele activiteiten wordt afgepakt.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Schadevergoeding</a:t>
            </a:r>
            <a:r>
              <a:rPr lang="nl-NL" sz="2000" dirty="0" smtClean="0">
                <a:solidFill>
                  <a:schemeClr val="bg1"/>
                </a:solidFill>
              </a:rPr>
              <a:t> aan slachtoffer.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4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41306" r="37498" b="22558"/>
          <a:stretch/>
        </p:blipFill>
        <p:spPr bwMode="auto">
          <a:xfrm>
            <a:off x="1115616" y="483518"/>
            <a:ext cx="7439651" cy="4087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35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Hoger beroep</a:t>
            </a:r>
            <a:r>
              <a:rPr lang="nl-NL" sz="2000" dirty="0" smtClean="0">
                <a:solidFill>
                  <a:schemeClr val="bg1"/>
                </a:solidFill>
              </a:rPr>
              <a:t>: strafzaak wordt overgedaan bij het </a:t>
            </a:r>
            <a:r>
              <a:rPr lang="nl-NL" sz="2000" u="sng" dirty="0" smtClean="0">
                <a:solidFill>
                  <a:schemeClr val="bg1"/>
                </a:solidFill>
              </a:rPr>
              <a:t>gerechtshof</a:t>
            </a:r>
            <a:r>
              <a:rPr lang="nl-NL" sz="2000" dirty="0" smtClean="0">
                <a:solidFill>
                  <a:schemeClr val="bg1"/>
                </a:solidFill>
              </a:rPr>
              <a:t>. 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Na die uitspraak: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Cassatie</a:t>
            </a:r>
            <a:r>
              <a:rPr lang="nl-NL" sz="2000" dirty="0" smtClean="0">
                <a:solidFill>
                  <a:schemeClr val="bg1"/>
                </a:solidFill>
              </a:rPr>
              <a:t>: Strafzaak worden overgedaan door Hoge Raad.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Deze uitspraak is bindend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2715766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6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En als minderjarige?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Onder de 12: niet aansprakelijk voor daden. </a:t>
            </a:r>
            <a:r>
              <a:rPr lang="nl-NL" sz="2000" u="sng" dirty="0" smtClean="0">
                <a:solidFill>
                  <a:schemeClr val="bg1"/>
                </a:solidFill>
              </a:rPr>
              <a:t>Bureau Jeugdzorg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Tussen 12 en 18: Jeugdrecht.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Kinderrechter</a:t>
            </a:r>
            <a:r>
              <a:rPr lang="nl-NL" sz="2000" dirty="0" smtClean="0">
                <a:solidFill>
                  <a:schemeClr val="bg1"/>
                </a:solidFill>
              </a:rPr>
              <a:t> kan maximaal twee jaar jeugddetentie opleggen.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Resocialisatie</a:t>
            </a:r>
            <a:r>
              <a:rPr lang="nl-NL" sz="2000" dirty="0" smtClean="0">
                <a:solidFill>
                  <a:schemeClr val="bg1"/>
                </a:solidFill>
              </a:rPr>
              <a:t>: heropvoeden, is in het jeugdrecht het belangrijkste.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http://nos.nl/video/439718-jeugddetentie-voor-facebookmoord.html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34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5. Burgerlijk Recht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17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Civiel Recht of Burgerlijk recht</a:t>
            </a:r>
            <a:r>
              <a:rPr lang="nl-NL" sz="2000" dirty="0" smtClean="0">
                <a:solidFill>
                  <a:schemeClr val="bg1"/>
                </a:solidFill>
              </a:rPr>
              <a:t>: Zaken uit het privaat of burgerlijk recht waarbij burgers een </a:t>
            </a:r>
            <a:r>
              <a:rPr lang="nl-NL" sz="2000" u="sng" dirty="0" smtClean="0">
                <a:solidFill>
                  <a:schemeClr val="bg1"/>
                </a:solidFill>
              </a:rPr>
              <a:t>geschil</a:t>
            </a:r>
            <a:r>
              <a:rPr lang="nl-NL" sz="2000" dirty="0" smtClean="0">
                <a:solidFill>
                  <a:schemeClr val="bg1"/>
                </a:solidFill>
              </a:rPr>
              <a:t> met een andere partij voorleggen aan een onafhankelijke partij.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Of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 waarbij een ruzie tussen twee burgers wordt opgelost door een rechter.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Eiser:</a:t>
            </a:r>
            <a:r>
              <a:rPr lang="nl-NL" sz="2000" dirty="0" smtClean="0">
                <a:solidFill>
                  <a:schemeClr val="bg1"/>
                </a:solidFill>
              </a:rPr>
              <a:t> Diegene die de zaak voorlegt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Gedaagde:</a:t>
            </a:r>
            <a:r>
              <a:rPr lang="nl-NL" sz="2000" dirty="0" smtClean="0">
                <a:solidFill>
                  <a:schemeClr val="bg1"/>
                </a:solidFill>
              </a:rPr>
              <a:t> Persoon van wie iets wordt geëist.</a:t>
            </a: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661" y="2859782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1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195736" y="252013"/>
            <a:ext cx="5969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In de 18</a:t>
            </a:r>
            <a:r>
              <a:rPr lang="nl-NL" baseline="30000" dirty="0" smtClean="0">
                <a:solidFill>
                  <a:schemeClr val="bg1"/>
                </a:solidFill>
              </a:rPr>
              <a:t>e</a:t>
            </a:r>
            <a:r>
              <a:rPr lang="nl-NL" dirty="0" smtClean="0">
                <a:solidFill>
                  <a:schemeClr val="bg1"/>
                </a:solidFill>
              </a:rPr>
              <a:t> eeuw kwam er een einde aan de </a:t>
            </a:r>
            <a:r>
              <a:rPr lang="nl-NL" u="sng" dirty="0" smtClean="0">
                <a:solidFill>
                  <a:schemeClr val="bg1"/>
                </a:solidFill>
              </a:rPr>
              <a:t>absolute macht</a:t>
            </a:r>
            <a:r>
              <a:rPr lang="nl-NL" dirty="0" smtClean="0">
                <a:solidFill>
                  <a:schemeClr val="bg1"/>
                </a:solidFill>
              </a:rPr>
              <a:t> van de Europese vorsten.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Verlichte denkers als </a:t>
            </a:r>
            <a:r>
              <a:rPr lang="nl-NL" u="sng" dirty="0" err="1" smtClean="0">
                <a:solidFill>
                  <a:schemeClr val="bg1"/>
                </a:solidFill>
              </a:rPr>
              <a:t>Montesquieu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smtClean="0">
                <a:solidFill>
                  <a:schemeClr val="bg1"/>
                </a:solidFill>
              </a:rPr>
              <a:t>hadden nieuwe ideeën over de macht.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Hij bedacht de </a:t>
            </a:r>
            <a:r>
              <a:rPr lang="nl-NL" u="sng" dirty="0" smtClean="0">
                <a:solidFill>
                  <a:schemeClr val="bg1"/>
                </a:solidFill>
              </a:rPr>
              <a:t>Trias Politica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In landen als de VS en Frankrijk werden de koningen afgezet. Burgers kregen </a:t>
            </a:r>
            <a:r>
              <a:rPr lang="nl-NL" u="sng" dirty="0" smtClean="0">
                <a:solidFill>
                  <a:schemeClr val="bg1"/>
                </a:solidFill>
              </a:rPr>
              <a:t>grondrechten: </a:t>
            </a:r>
            <a:r>
              <a:rPr lang="nl-NL" dirty="0" smtClean="0">
                <a:solidFill>
                  <a:schemeClr val="bg1"/>
                </a:solidFill>
              </a:rPr>
              <a:t>rechten van alle mensen die in de grondwet staan.</a:t>
            </a: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heeve.com/images/american-rev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25558"/>
            <a:ext cx="2751212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04" y="350785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Begint ook met een </a:t>
            </a:r>
            <a:r>
              <a:rPr lang="nl-NL" sz="2000" u="sng" dirty="0" smtClean="0">
                <a:solidFill>
                  <a:schemeClr val="bg1"/>
                </a:solidFill>
              </a:rPr>
              <a:t>dagvaarding.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Bij </a:t>
            </a:r>
            <a:r>
              <a:rPr lang="nl-NL" sz="2000" u="sng" dirty="0" smtClean="0">
                <a:solidFill>
                  <a:schemeClr val="bg1"/>
                </a:solidFill>
              </a:rPr>
              <a:t>kantonrechter</a:t>
            </a:r>
            <a:r>
              <a:rPr lang="nl-NL" sz="2000" dirty="0" smtClean="0">
                <a:solidFill>
                  <a:schemeClr val="bg1"/>
                </a:solidFill>
              </a:rPr>
              <a:t> hoef je geen advocaat te hebben.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Bij grotere zaken heb je vaak wel een advocaat nodig. In het burgerrecht noemen we dit een </a:t>
            </a:r>
            <a:r>
              <a:rPr lang="nl-NL" sz="2000" u="sng" dirty="0" smtClean="0">
                <a:solidFill>
                  <a:schemeClr val="bg1"/>
                </a:solidFill>
              </a:rPr>
              <a:t>procureur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 zoekt naar oplossing, velt een </a:t>
            </a:r>
            <a:r>
              <a:rPr lang="nl-NL" sz="2000" u="sng" dirty="0" smtClean="0">
                <a:solidFill>
                  <a:schemeClr val="bg1"/>
                </a:solidFill>
              </a:rPr>
              <a:t>vonnis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108206"/>
            <a:ext cx="809849" cy="753007"/>
          </a:xfrm>
          <a:prstGeom prst="rect">
            <a:avLst/>
          </a:prstGeom>
        </p:spPr>
      </p:pic>
      <p:pic>
        <p:nvPicPr>
          <p:cNvPr id="2050" name="Picture 2" descr="http://www.noordhollandsdagblad.nl/incoming/article21064223.ece/ALTERNATES/w470/Frank_Viss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79119"/>
            <a:ext cx="3225822" cy="21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81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Een geldboete kan worden gecombineerd met een </a:t>
            </a:r>
            <a:r>
              <a:rPr lang="nl-NL" sz="2000" u="sng" dirty="0" smtClean="0">
                <a:solidFill>
                  <a:schemeClr val="bg1"/>
                </a:solidFill>
              </a:rPr>
              <a:t>loonbeslag.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Een deurwaarder legt dan beslag op je loon. Om te zorgen dat je de boete betaalt.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Ook kan er een </a:t>
            </a:r>
            <a:r>
              <a:rPr lang="nl-NL" sz="2000" u="sng" dirty="0" smtClean="0">
                <a:solidFill>
                  <a:schemeClr val="bg1"/>
                </a:solidFill>
              </a:rPr>
              <a:t>dwangsom</a:t>
            </a:r>
            <a:r>
              <a:rPr lang="nl-NL" sz="2000" dirty="0" smtClean="0">
                <a:solidFill>
                  <a:schemeClr val="bg1"/>
                </a:solidFill>
              </a:rPr>
              <a:t> worden gevraagd, als je je niet aan het vonnis houdt moet je een boete betalen.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Een geldboete kan worden gecombineerd met een </a:t>
            </a:r>
            <a:r>
              <a:rPr lang="nl-NL" sz="2000" u="sng" dirty="0" smtClean="0">
                <a:solidFill>
                  <a:schemeClr val="bg1"/>
                </a:solidFill>
              </a:rPr>
              <a:t>loonbeslag.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Een deurwaarder legt dan beslag op je loon. Om te zorgen dat je de boete betaalt.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Ook kan er een </a:t>
            </a:r>
            <a:r>
              <a:rPr lang="nl-NL" sz="2000" u="sng" dirty="0" smtClean="0">
                <a:solidFill>
                  <a:schemeClr val="bg1"/>
                </a:solidFill>
              </a:rPr>
              <a:t>dwangsom</a:t>
            </a:r>
            <a:r>
              <a:rPr lang="nl-NL" sz="2000" dirty="0" smtClean="0">
                <a:solidFill>
                  <a:schemeClr val="bg1"/>
                </a:solidFill>
              </a:rPr>
              <a:t> worden gevraagd, als je je niet aan het vonnis houdt moet je een boete betalen.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6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Twee soorten </a:t>
            </a:r>
            <a:r>
              <a:rPr lang="nl-NL" sz="2000" u="sng" dirty="0" smtClean="0">
                <a:solidFill>
                  <a:schemeClr val="bg1"/>
                </a:solidFill>
              </a:rPr>
              <a:t>schadevergoeding: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Vermogensschade</a:t>
            </a:r>
            <a:r>
              <a:rPr lang="nl-NL" sz="2000" dirty="0" smtClean="0">
                <a:solidFill>
                  <a:schemeClr val="bg1"/>
                </a:solidFill>
              </a:rPr>
              <a:t>: vergoeding van gemaakte kosten, geleden verlies of misgelopen winst.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Immateriële schade</a:t>
            </a:r>
            <a:r>
              <a:rPr lang="nl-NL" sz="2000" dirty="0" smtClean="0">
                <a:solidFill>
                  <a:schemeClr val="bg1"/>
                </a:solidFill>
              </a:rPr>
              <a:t>: compensatie voor niet-materiële kosten.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5" t="58905" r="42995" b="4904"/>
          <a:stretch/>
        </p:blipFill>
        <p:spPr bwMode="auto">
          <a:xfrm>
            <a:off x="3851920" y="2427734"/>
            <a:ext cx="4286674" cy="271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4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Niet eens met het vonnis?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Hoger beroep:</a:t>
            </a:r>
            <a:r>
              <a:rPr lang="nl-NL" sz="2000" dirty="0" smtClean="0">
                <a:solidFill>
                  <a:schemeClr val="bg1"/>
                </a:solidFill>
              </a:rPr>
              <a:t> Zaak wordt overgedaan door gerechtshof.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Nog niet eens?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Cassatie</a:t>
            </a:r>
            <a:r>
              <a:rPr lang="nl-NL" sz="2000" dirty="0" smtClean="0">
                <a:solidFill>
                  <a:schemeClr val="bg1"/>
                </a:solidFill>
              </a:rPr>
              <a:t>: Zaak wordt overgedaan door Hoge Raad. Vonnis is bindend.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Kort geding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Versnelde en vereenvoudigde procedure voor spoedeisende zaken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 geeft een </a:t>
            </a:r>
            <a:r>
              <a:rPr lang="nl-NL" sz="2000" u="sng" dirty="0" smtClean="0">
                <a:solidFill>
                  <a:schemeClr val="bg1"/>
                </a:solidFill>
              </a:rPr>
              <a:t>voorlopig oordeel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Daarna </a:t>
            </a:r>
            <a:r>
              <a:rPr lang="nl-NL" sz="2000" u="sng" dirty="0" smtClean="0">
                <a:solidFill>
                  <a:schemeClr val="bg1"/>
                </a:solidFill>
              </a:rPr>
              <a:t>bodemprocedure</a:t>
            </a:r>
            <a:r>
              <a:rPr lang="nl-NL" sz="2000" dirty="0" smtClean="0">
                <a:solidFill>
                  <a:schemeClr val="bg1"/>
                </a:solidFill>
              </a:rPr>
              <a:t>: normaal uitgebreid proces.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Meestal lost het </a:t>
            </a:r>
            <a:r>
              <a:rPr lang="nl-NL" sz="2000" u="sng" dirty="0" smtClean="0">
                <a:solidFill>
                  <a:schemeClr val="bg1"/>
                </a:solidFill>
              </a:rPr>
              <a:t>kort geding</a:t>
            </a:r>
            <a:r>
              <a:rPr lang="nl-NL" sz="2000" dirty="0" smtClean="0">
                <a:solidFill>
                  <a:schemeClr val="bg1"/>
                </a:solidFill>
              </a:rPr>
              <a:t> het probleem al op. 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8" t="24655" r="36275" b="39291"/>
          <a:stretch/>
        </p:blipFill>
        <p:spPr bwMode="auto">
          <a:xfrm>
            <a:off x="3059832" y="402306"/>
            <a:ext cx="4988146" cy="43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7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34517" y="-16278"/>
            <a:ext cx="60514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Wel een strafbaar feit gepleegd. Geen straf: </a:t>
            </a:r>
            <a:r>
              <a:rPr lang="nl-NL" sz="2000" u="sng" dirty="0" smtClean="0">
                <a:solidFill>
                  <a:schemeClr val="bg1"/>
                </a:solidFill>
              </a:rPr>
              <a:t>strafuitsluitingsgronden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Rechtvaardigingsgronden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Noodweer: </a:t>
            </a:r>
            <a:r>
              <a:rPr lang="nl-NL" sz="2000" dirty="0" smtClean="0">
                <a:solidFill>
                  <a:schemeClr val="bg1"/>
                </a:solidFill>
              </a:rPr>
              <a:t>verdediging tegen geweld.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Overmacht-noodtoestand: </a:t>
            </a:r>
            <a:r>
              <a:rPr lang="nl-NL" sz="2000" dirty="0" smtClean="0">
                <a:solidFill>
                  <a:schemeClr val="bg1"/>
                </a:solidFill>
              </a:rPr>
              <a:t>je overtreedt een wet om iets ergers te voorkomen.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Ambtelijk bevel: </a:t>
            </a:r>
            <a:r>
              <a:rPr lang="nl-NL" sz="2000" dirty="0" smtClean="0">
                <a:solidFill>
                  <a:schemeClr val="bg1"/>
                </a:solidFill>
              </a:rPr>
              <a:t>Je overtreedt de wet omdat een ambtenaar je daartoe dwong.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78" y="3773747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34517" y="-16278"/>
            <a:ext cx="60514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Niet schuldig: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Psychische overmacht:</a:t>
            </a:r>
            <a:r>
              <a:rPr lang="nl-NL" sz="2000" dirty="0" smtClean="0">
                <a:solidFill>
                  <a:schemeClr val="bg1"/>
                </a:solidFill>
              </a:rPr>
              <a:t> moord na jaren van geestelijke kwelling.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Noodweerexces</a:t>
            </a:r>
            <a:r>
              <a:rPr lang="nl-NL" sz="2000" dirty="0" smtClean="0">
                <a:solidFill>
                  <a:schemeClr val="bg1"/>
                </a:solidFill>
              </a:rPr>
              <a:t>: Overdreven zelfverdediging in hevige gemoedstoestand.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Ontoerekeningsvatbaarheid</a:t>
            </a:r>
            <a:r>
              <a:rPr lang="nl-NL" sz="2000" dirty="0" smtClean="0">
                <a:solidFill>
                  <a:schemeClr val="bg1"/>
                </a:solidFill>
              </a:rPr>
              <a:t>: Door psychische stoornis niet verantwoordelijk.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Afwezigheid van schuld</a:t>
            </a:r>
            <a:r>
              <a:rPr lang="nl-NL" sz="2000" dirty="0" smtClean="0">
                <a:solidFill>
                  <a:schemeClr val="bg1"/>
                </a:solidFill>
              </a:rPr>
              <a:t>: Je pleegt een misdrijf zonder het te weten.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1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Nederland de VS en China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2050" name="Picture 2" descr="http://www.nrcnext.nl/files/2012/01/Guantanamo-B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31945"/>
          <a:stretch/>
        </p:blipFill>
        <p:spPr bwMode="auto">
          <a:xfrm>
            <a:off x="0" y="4159"/>
            <a:ext cx="2133600" cy="513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al 8">
            <a:hlinkClick r:id="rId4"/>
          </p:cNvPr>
          <p:cNvSpPr/>
          <p:nvPr/>
        </p:nvSpPr>
        <p:spPr>
          <a:xfrm>
            <a:off x="4027230" y="4109184"/>
            <a:ext cx="576064" cy="5040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hlinkClick r:id="rId5"/>
          </p:cNvPr>
          <p:cNvSpPr/>
          <p:nvPr/>
        </p:nvSpPr>
        <p:spPr>
          <a:xfrm>
            <a:off x="5148064" y="4127279"/>
            <a:ext cx="576064" cy="5040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hlinkClick r:id="rId6"/>
          </p:cNvPr>
          <p:cNvSpPr/>
          <p:nvPr/>
        </p:nvSpPr>
        <p:spPr>
          <a:xfrm>
            <a:off x="4705677" y="3147814"/>
            <a:ext cx="576064" cy="5040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1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324981"/>
            <a:ext cx="5969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Legaliteitsbeginsel</a:t>
            </a:r>
            <a:r>
              <a:rPr lang="nl-NL" sz="2000" dirty="0" smtClean="0">
                <a:solidFill>
                  <a:schemeClr val="bg1"/>
                </a:solidFill>
              </a:rPr>
              <a:t>: De overheid mag alleen beperkingen opleggen aan de vrijheid van burgers als die beperkingen in wetten zijn vastgelegd en voor iedereen gelden.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0" name="Picture 2" descr="http://debrugkrant.nl/wp-content/uploads/2012/04/Arrest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030284"/>
            <a:ext cx="4603569" cy="26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215928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12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63181"/>
            <a:ext cx="1863131" cy="124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891880" y="2499742"/>
            <a:ext cx="58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Amerikaans Staatshoofd: </a:t>
            </a:r>
            <a:r>
              <a:rPr lang="nl-NL" u="sng" dirty="0" smtClean="0">
                <a:solidFill>
                  <a:schemeClr val="bg1"/>
                </a:solidFill>
              </a:rPr>
              <a:t>President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Verschil met NL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Gekozen.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u="sng" dirty="0" smtClean="0">
                <a:solidFill>
                  <a:schemeClr val="bg1"/>
                </a:solidFill>
              </a:rPr>
              <a:t>Presidentieel Veto</a:t>
            </a:r>
            <a:r>
              <a:rPr lang="nl-NL" dirty="0" smtClean="0">
                <a:solidFill>
                  <a:schemeClr val="bg1"/>
                </a:solidFill>
              </a:rPr>
              <a:t>: wetten die door parlement zijn aangenomen kunnen worden tegengehouden.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u="sng" dirty="0" smtClean="0">
                <a:solidFill>
                  <a:schemeClr val="bg1"/>
                </a:solidFill>
              </a:rPr>
              <a:t>Opperbevelhebber leger</a:t>
            </a:r>
            <a:r>
              <a:rPr lang="nl-NL" dirty="0" smtClean="0">
                <a:solidFill>
                  <a:schemeClr val="bg1"/>
                </a:solidFill>
              </a:rPr>
              <a:t>: zelf besluiten nemen over leger, voeren van oorlog etc.</a:t>
            </a:r>
            <a:endParaRPr lang="nl-NL" u="sng" dirty="0" smtClean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70" y="3085703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2771800" y="1131590"/>
            <a:ext cx="16548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Barack Obama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Tweede termijn</a:t>
            </a:r>
          </a:p>
          <a:p>
            <a:r>
              <a:rPr lang="nl-NL" i="1" dirty="0" smtClean="0">
                <a:solidFill>
                  <a:schemeClr val="bg1"/>
                </a:solidFill>
              </a:rPr>
              <a:t>2008 – 2012</a:t>
            </a:r>
          </a:p>
          <a:p>
            <a:r>
              <a:rPr lang="nl-NL" i="1" dirty="0" smtClean="0">
                <a:solidFill>
                  <a:schemeClr val="bg1"/>
                </a:solidFill>
              </a:rPr>
              <a:t>2012 – 2016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104" name="Picture 8" descr="http://www.newworldorderwar.com/wp-content/uploads/2010/12/obama-yes-we-can_04-nov-0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93871"/>
            <a:ext cx="1864318" cy="279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6948264" y="1203598"/>
            <a:ext cx="1847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smtClean="0">
                <a:solidFill>
                  <a:schemeClr val="bg1"/>
                </a:solidFill>
              </a:rPr>
              <a:t>‘Yes We </a:t>
            </a:r>
            <a:r>
              <a:rPr lang="nl-NL" i="1" dirty="0" err="1" smtClean="0">
                <a:solidFill>
                  <a:schemeClr val="bg1"/>
                </a:solidFill>
              </a:rPr>
              <a:t>Can</a:t>
            </a:r>
            <a:r>
              <a:rPr lang="nl-NL" i="1" dirty="0" smtClean="0">
                <a:solidFill>
                  <a:schemeClr val="bg1"/>
                </a:solidFill>
              </a:rPr>
              <a:t>’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Verkiezingsslogan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2891880" y="4009680"/>
            <a:ext cx="3308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Einde Oorlog Irak en Afghanistan.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Dood Osama Bin Laden.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6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68497" y="-1223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2868497" y="1023045"/>
            <a:ext cx="2559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Einde </a:t>
            </a:r>
            <a:r>
              <a:rPr lang="nl-NL" smtClean="0">
                <a:solidFill>
                  <a:schemeClr val="bg1"/>
                </a:solidFill>
              </a:rPr>
              <a:t>Oorlog Afghanistan</a:t>
            </a:r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://weblogs.vpro.nl/buitenland/files/2009/12/afghanista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74813"/>
            <a:ext cx="3673430" cy="24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s4.mm.bing.net/th?id=H.4835704874665055&amp;pid=1.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6210"/>
            <a:ext cx="3168352" cy="269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68497" y="-1223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2868497" y="1023045"/>
            <a:ext cx="202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Einde Oorlog Irak</a:t>
            </a:r>
          </a:p>
        </p:txBody>
      </p:sp>
      <p:pic>
        <p:nvPicPr>
          <p:cNvPr id="2050" name="Picture 2" descr="http://upload.wikimedia.org/wikipedia/commons/thumb/1/12/Powell-anthrax-vial.jpg/220px-Powell-anthrax-vial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04" y="1846150"/>
            <a:ext cx="2460576" cy="17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Bush surge announcement jan 2007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843558"/>
            <a:ext cx="1753538" cy="25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ts1.mm.bing.net/th?id=H.4782674903238800&amp;pid=1.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9782"/>
            <a:ext cx="360040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68497" y="-1223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2868497" y="1023045"/>
            <a:ext cx="202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Einde Oorlog Irak</a:t>
            </a:r>
          </a:p>
        </p:txBody>
      </p:sp>
      <p:pic>
        <p:nvPicPr>
          <p:cNvPr id="5" name="Picture 2" descr="http://ts4.mm.bing.net/th?id=H.4562884290216519&amp;pid=1.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02" y="1891602"/>
            <a:ext cx="5200705" cy="29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30216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2912086" y="818920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Dood Osama Bin Laden.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Osama bin Laden compound1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59805"/>
            <a:ext cx="5486135" cy="360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4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30216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2912086" y="818920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Dood Osama Bin Laden.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:Obama and Biden await updates on bin Laden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52653"/>
            <a:ext cx="5414503" cy="360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0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Rechters.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771800" y="1131590"/>
            <a:ext cx="56886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Verschil NL: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Lage rechters worden door het volk gekozen.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Hogere rechters door president.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u="sng" dirty="0" err="1" smtClean="0">
                <a:solidFill>
                  <a:schemeClr val="bg1"/>
                </a:solidFill>
              </a:rPr>
              <a:t>Supreme</a:t>
            </a:r>
            <a:r>
              <a:rPr lang="nl-NL" u="sng" dirty="0" smtClean="0">
                <a:solidFill>
                  <a:schemeClr val="bg1"/>
                </a:solidFill>
              </a:rPr>
              <a:t> Court</a:t>
            </a:r>
            <a:r>
              <a:rPr lang="nl-NL" dirty="0" smtClean="0">
                <a:solidFill>
                  <a:schemeClr val="bg1"/>
                </a:solidFill>
              </a:rPr>
              <a:t>: negen hoogste rechters. Controleren lagere rechters en alle wetten.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Juryrechtspraak: alleen uitspraak </a:t>
            </a:r>
            <a:r>
              <a:rPr lang="nl-NL" u="sng" dirty="0" smtClean="0">
                <a:solidFill>
                  <a:schemeClr val="bg1"/>
                </a:solidFill>
              </a:rPr>
              <a:t>schuldvraag</a:t>
            </a:r>
            <a:r>
              <a:rPr lang="nl-NL" dirty="0" smtClean="0">
                <a:solidFill>
                  <a:schemeClr val="bg1"/>
                </a:solidFill>
              </a:rPr>
              <a:t>. </a:t>
            </a:r>
            <a:r>
              <a:rPr lang="nl-NL" u="sng" dirty="0" smtClean="0">
                <a:solidFill>
                  <a:schemeClr val="bg1"/>
                </a:solidFill>
              </a:rPr>
              <a:t>Geen strafeis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27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Rechten verdachten.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771800" y="1131590"/>
            <a:ext cx="56886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Verschil NL: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u="sng" dirty="0" smtClean="0">
                <a:solidFill>
                  <a:schemeClr val="bg1"/>
                </a:solidFill>
              </a:rPr>
              <a:t>Uitlokking</a:t>
            </a:r>
            <a:r>
              <a:rPr lang="nl-NL" dirty="0" smtClean="0">
                <a:solidFill>
                  <a:schemeClr val="bg1"/>
                </a:solidFill>
              </a:rPr>
              <a:t> toegestaan.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u="sng" dirty="0" smtClean="0">
                <a:solidFill>
                  <a:schemeClr val="bg1"/>
                </a:solidFill>
              </a:rPr>
              <a:t>Patriot Act</a:t>
            </a:r>
            <a:r>
              <a:rPr lang="nl-NL" dirty="0" smtClean="0">
                <a:solidFill>
                  <a:schemeClr val="bg1"/>
                </a:solidFill>
              </a:rPr>
              <a:t>: meer macht en invloed veiligheidsdiensten na 11 september.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schemeClr val="bg1"/>
                </a:solidFill>
              </a:rPr>
              <a:t>Guantanamo</a:t>
            </a:r>
            <a:r>
              <a:rPr lang="nl-NL" dirty="0" smtClean="0">
                <a:solidFill>
                  <a:schemeClr val="bg1"/>
                </a:solidFill>
              </a:rPr>
              <a:t> Bay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Recente onthulling </a:t>
            </a:r>
            <a:r>
              <a:rPr lang="nl-NL" u="sng" dirty="0" smtClean="0">
                <a:solidFill>
                  <a:schemeClr val="bg1"/>
                </a:solidFill>
              </a:rPr>
              <a:t>Edward </a:t>
            </a:r>
            <a:r>
              <a:rPr lang="nl-NL" u="sng" dirty="0" err="1" smtClean="0">
                <a:solidFill>
                  <a:schemeClr val="bg1"/>
                </a:solidFill>
              </a:rPr>
              <a:t>Snowden</a:t>
            </a:r>
            <a:r>
              <a:rPr lang="nl-NL" dirty="0" smtClean="0">
                <a:solidFill>
                  <a:schemeClr val="bg1"/>
                </a:solidFill>
              </a:rPr>
              <a:t>: </a:t>
            </a:r>
            <a:r>
              <a:rPr lang="nl-NL" u="sng" dirty="0" smtClean="0">
                <a:solidFill>
                  <a:schemeClr val="bg1"/>
                </a:solidFill>
              </a:rPr>
              <a:t>NSA</a:t>
            </a:r>
            <a:r>
              <a:rPr lang="nl-NL" dirty="0" smtClean="0">
                <a:solidFill>
                  <a:schemeClr val="bg1"/>
                </a:solidFill>
              </a:rPr>
              <a:t> en afluisteren.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1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Rechten verdachten.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0" name="Picture 2" descr="http://static.infowars.com/bindnfocom/2013/11/nsa-malware-nrc-v1-620x46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6" y="-418896"/>
            <a:ext cx="8281328" cy="61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5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Conclusie: een rechtstaat heeft drie beginselen: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Scheiding der Machten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Grondrechten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Legaliteitsbeginsel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In een dictatuur zie je deze beginselen </a:t>
            </a:r>
            <a:r>
              <a:rPr lang="nl-NL" sz="2000" u="sng" dirty="0" smtClean="0">
                <a:solidFill>
                  <a:schemeClr val="bg1"/>
                </a:solidFill>
              </a:rPr>
              <a:t>niet.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56376" y="249974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4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Klassenjustitie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771800" y="1131590"/>
            <a:ext cx="56886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Mensen uit de hogere klasse worden door Justitie bevooroordeeld boven mensen uit de lagere sociale klasse.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In VS: </a:t>
            </a:r>
            <a:r>
              <a:rPr lang="nl-NL" u="sng" dirty="0" smtClean="0">
                <a:solidFill>
                  <a:schemeClr val="bg1"/>
                </a:solidFill>
              </a:rPr>
              <a:t>Rassenjustitie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Vooral arme zwarte Amerikanen zitten in de gevangenis.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Niet-blanken krijgen twee-tot driemaal hogere straffen dan blanken voor zelfde misdrijf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745338" y="987574"/>
            <a:ext cx="5349172" cy="37796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Klassenjustitie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thumb/6/67/US_incarceration_timeline-clean-fixed-timescale.svg/500px-US_incarceration_timeline-clean-fixed-timescale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74" y="1281980"/>
            <a:ext cx="47625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745338" y="987574"/>
            <a:ext cx="5349172" cy="37796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Klassenjustitie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commons/f/fa/Incarceration_rates_worldwide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86" y="1063890"/>
            <a:ext cx="5074408" cy="370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17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745338" y="987574"/>
            <a:ext cx="5349172" cy="37796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Klassenjustitie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upload.wikimedia.org/wikipedia/commons/d/d7/U.S._incarceration_rate_by_race_2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84" y="1223069"/>
            <a:ext cx="4501316" cy="342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94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Straf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771800" y="1131590"/>
            <a:ext cx="5688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Doodstraf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File:CAPITAL PUNISHMENT US STA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4" y="2480381"/>
            <a:ext cx="4483411" cy="316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US execution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607" y="1497888"/>
            <a:ext cx="393382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0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Straf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771800" y="1131590"/>
            <a:ext cx="56886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Three strikes </a:t>
            </a:r>
            <a:r>
              <a:rPr lang="nl-NL" u="sng" dirty="0" err="1" smtClean="0">
                <a:solidFill>
                  <a:schemeClr val="bg1"/>
                </a:solidFill>
              </a:rPr>
              <a:t>and</a:t>
            </a:r>
            <a:r>
              <a:rPr lang="nl-NL" u="sng" dirty="0" smtClean="0">
                <a:solidFill>
                  <a:schemeClr val="bg1"/>
                </a:solidFill>
              </a:rPr>
              <a:t> </a:t>
            </a:r>
            <a:r>
              <a:rPr lang="nl-NL" u="sng" dirty="0" err="1" smtClean="0">
                <a:solidFill>
                  <a:schemeClr val="bg1"/>
                </a:solidFill>
              </a:rPr>
              <a:t>you’re</a:t>
            </a:r>
            <a:r>
              <a:rPr lang="nl-NL" u="sng" dirty="0" smtClean="0">
                <a:solidFill>
                  <a:schemeClr val="bg1"/>
                </a:solidFill>
              </a:rPr>
              <a:t> out </a:t>
            </a:r>
            <a:r>
              <a:rPr lang="nl-NL" u="sng" dirty="0" err="1" smtClean="0">
                <a:solidFill>
                  <a:schemeClr val="bg1"/>
                </a:solidFill>
              </a:rPr>
              <a:t>law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Drie keer zelfde overtreding: dan zeer zware straf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611738" y="340439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Overzicht:</a:t>
            </a:r>
            <a:r>
              <a:rPr lang="nl-NL" dirty="0" smtClean="0">
                <a:solidFill>
                  <a:schemeClr val="bg1"/>
                </a:solidFill>
              </a:rPr>
              <a:t> Nederland en de VS</a:t>
            </a:r>
            <a:endParaRPr lang="nl-NL" i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93198"/>
              </p:ext>
            </p:extLst>
          </p:nvPr>
        </p:nvGraphicFramePr>
        <p:xfrm>
          <a:off x="2611738" y="843558"/>
          <a:ext cx="6096000" cy="3937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1856432"/>
                <a:gridCol w="2207568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NL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Staatshoofd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Gekozen</a:t>
                      </a:r>
                    </a:p>
                    <a:p>
                      <a:r>
                        <a:rPr lang="nl-NL" sz="1400" dirty="0" smtClean="0"/>
                        <a:t>Veel</a:t>
                      </a:r>
                      <a:r>
                        <a:rPr lang="nl-NL" sz="1400" baseline="0" dirty="0" smtClean="0"/>
                        <a:t> macht. (veto, opperbevelhebber)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Ceremonieel,</a:t>
                      </a:r>
                      <a:r>
                        <a:rPr lang="nl-NL" sz="1400" baseline="0" dirty="0" smtClean="0"/>
                        <a:t> weinig macht en invloed. Koninklijke bloedlijn.</a:t>
                      </a:r>
                      <a:endParaRPr lang="nl-NL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Rechtspraak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Juryrechtspraak</a:t>
                      </a:r>
                    </a:p>
                    <a:p>
                      <a:r>
                        <a:rPr lang="nl-NL" sz="1400" dirty="0" smtClean="0"/>
                        <a:t>Hoogste</a:t>
                      </a:r>
                      <a:r>
                        <a:rPr lang="nl-NL" sz="1400" baseline="0" dirty="0" smtClean="0"/>
                        <a:t> rechters door president gekozen.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Rechters spreken als enige recht. Hoogste</a:t>
                      </a:r>
                      <a:r>
                        <a:rPr lang="nl-NL" sz="1400" baseline="0" dirty="0" smtClean="0"/>
                        <a:t> rechters door Tweede kamer gekozen.</a:t>
                      </a:r>
                      <a:endParaRPr lang="nl-NL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Verdachten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Uitlokking toegestaan.</a:t>
                      </a:r>
                    </a:p>
                    <a:p>
                      <a:r>
                        <a:rPr lang="nl-NL" sz="1400" dirty="0" smtClean="0"/>
                        <a:t>Grote macht en vrijheid voor veiligheidsdiensten (Patriot act, NSA)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Na 9/11 meer macht</a:t>
                      </a:r>
                      <a:r>
                        <a:rPr lang="nl-NL" sz="1400" baseline="0" dirty="0" smtClean="0"/>
                        <a:t> voor AIVD. </a:t>
                      </a:r>
                      <a:endParaRPr lang="nl-NL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Klassenjustitie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Zwarte</a:t>
                      </a:r>
                      <a:r>
                        <a:rPr lang="nl-NL" sz="1400" baseline="0" dirty="0" smtClean="0"/>
                        <a:t> Amerikanen vaker en zwaarder bestraft.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Witteboordencriminaliteit (fraude zaken) minder zwaar bestraft.</a:t>
                      </a:r>
                      <a:endParaRPr lang="nl-NL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1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611738" y="340439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Overzicht:</a:t>
            </a:r>
            <a:r>
              <a:rPr lang="nl-NL" dirty="0" smtClean="0">
                <a:solidFill>
                  <a:schemeClr val="bg1"/>
                </a:solidFill>
              </a:rPr>
              <a:t> Nederland en de VS</a:t>
            </a:r>
            <a:endParaRPr lang="nl-NL" i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74116"/>
              </p:ext>
            </p:extLst>
          </p:nvPr>
        </p:nvGraphicFramePr>
        <p:xfrm>
          <a:off x="2611738" y="843558"/>
          <a:ext cx="6096000" cy="1315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1856432"/>
                <a:gridCol w="2207568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NL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Straf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Doodstraf in veel staten. Strengere straffen voor </a:t>
                      </a:r>
                      <a:r>
                        <a:rPr lang="nl-NL" sz="1400" dirty="0" err="1" smtClean="0"/>
                        <a:t>veelplegers</a:t>
                      </a:r>
                      <a:r>
                        <a:rPr lang="nl-NL" sz="1400" dirty="0" smtClean="0"/>
                        <a:t>.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Geen doodstraf, wel zwaardere straf voor </a:t>
                      </a:r>
                      <a:r>
                        <a:rPr lang="nl-NL" sz="1400" dirty="0" err="1" smtClean="0"/>
                        <a:t>veelplegers</a:t>
                      </a:r>
                      <a:r>
                        <a:rPr lang="nl-NL" sz="1400" dirty="0" smtClean="0"/>
                        <a:t>.</a:t>
                      </a:r>
                      <a:endParaRPr lang="nl-NL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China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2050" name="Picture 2" descr="http://www.nrcnext.nl/files/2012/01/Guantanamo-B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31945"/>
          <a:stretch/>
        </p:blipFill>
        <p:spPr bwMode="auto">
          <a:xfrm>
            <a:off x="0" y="4159"/>
            <a:ext cx="2133600" cy="513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1760" y="453168"/>
            <a:ext cx="5904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Communistisch land. Dictatuur van kleine groep mensen.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President wordt gekozen door parlement.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u="sng" dirty="0" smtClean="0">
                <a:solidFill>
                  <a:schemeClr val="bg1"/>
                </a:solidFill>
              </a:rPr>
              <a:t>Absolute Macht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37" y="1108206"/>
            <a:ext cx="809849" cy="753007"/>
          </a:xfrm>
          <a:prstGeom prst="rect">
            <a:avLst/>
          </a:prstGeom>
        </p:spPr>
      </p:pic>
      <p:pic>
        <p:nvPicPr>
          <p:cNvPr id="1026" name="Picture 2" descr="http://b-i.forbesimg.com/kenrapoza/files/2013/05/116190146_P37China1_354017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88" y="2342148"/>
            <a:ext cx="4009678" cy="26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2411760" y="2232585"/>
            <a:ext cx="228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Maar China wordt steeds </a:t>
            </a:r>
            <a:r>
              <a:rPr lang="nl-NL" u="sng" dirty="0">
                <a:solidFill>
                  <a:schemeClr val="bg1"/>
                </a:solidFill>
              </a:rPr>
              <a:t>liberaler</a:t>
            </a:r>
            <a:r>
              <a:rPr lang="nl-NL" dirty="0">
                <a:solidFill>
                  <a:schemeClr val="bg1"/>
                </a:solidFill>
              </a:rPr>
              <a:t>, economische voorsprong op rest van de wereld.</a:t>
            </a:r>
          </a:p>
        </p:txBody>
      </p:sp>
    </p:spTree>
    <p:extLst>
      <p:ext uri="{BB962C8B-B14F-4D97-AF65-F5344CB8AC3E}">
        <p14:creationId xmlns:p14="http://schemas.microsoft.com/office/powerpoint/2010/main" val="15736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China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2050" name="Picture 2" descr="http://www.nrcnext.nl/files/2012/01/Guantanamo-B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31945"/>
          <a:stretch/>
        </p:blipFill>
        <p:spPr bwMode="auto">
          <a:xfrm>
            <a:off x="0" y="4159"/>
            <a:ext cx="2133600" cy="513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1760" y="1059582"/>
            <a:ext cx="5904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Alle rechters zijn lid van Communistische Partij.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Meestal neutraal, maar bij politieke rechtszaken doen rechters wat de president zegt.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93" y="2197326"/>
            <a:ext cx="809849" cy="753007"/>
          </a:xfrm>
          <a:prstGeom prst="rect">
            <a:avLst/>
          </a:prstGeom>
        </p:spPr>
      </p:pic>
      <p:pic>
        <p:nvPicPr>
          <p:cNvPr id="7" name="Picture 2" descr="http://img.tfd.com/wiki/3/39/Cultre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38" y="2185834"/>
            <a:ext cx="4181450" cy="293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p. 2 Grondwet </a:t>
            </a:r>
            <a:r>
              <a:rPr lang="nl-NL" sz="2000" smtClean="0">
                <a:solidFill>
                  <a:schemeClr val="bg1"/>
                </a:solidFill>
              </a:rPr>
              <a:t>en grondrechten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2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China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2050" name="Picture 2" descr="http://www.nrcnext.nl/files/2012/01/Guantanamo-B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31945"/>
          <a:stretch/>
        </p:blipFill>
        <p:spPr bwMode="auto">
          <a:xfrm>
            <a:off x="0" y="4159"/>
            <a:ext cx="2133600" cy="513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1760" y="1059582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Straf: heropvoedingskampen.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Maar ook dwangarbeid en doodstraf.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93" y="2197326"/>
            <a:ext cx="809849" cy="753007"/>
          </a:xfrm>
          <a:prstGeom prst="rect">
            <a:avLst/>
          </a:prstGeom>
        </p:spPr>
      </p:pic>
      <p:pic>
        <p:nvPicPr>
          <p:cNvPr id="3074" name="Picture 2" descr="http://www.theepochtimes.com/n2/images/stories/large/2013/01/25/LaborCamp-52617531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34383"/>
            <a:ext cx="4320480" cy="30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China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2050" name="Picture 2" descr="http://www.nrcnext.nl/files/2012/01/Guantanamo-B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31945"/>
          <a:stretch/>
        </p:blipFill>
        <p:spPr bwMode="auto">
          <a:xfrm>
            <a:off x="0" y="4159"/>
            <a:ext cx="2133600" cy="513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1760" y="1059582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Straf: heropvoedingskampen.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Maar ook dwangarbeid en doodstraf.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93" y="2197326"/>
            <a:ext cx="809849" cy="753007"/>
          </a:xfrm>
          <a:prstGeom prst="rect">
            <a:avLst/>
          </a:prstGeom>
        </p:spPr>
      </p:pic>
      <p:pic>
        <p:nvPicPr>
          <p:cNvPr id="3076" name="Picture 4" descr="http://english.rfa.org/english/news/china/arbitrary-11192013163240.html/china-labor-camp-june-20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1178"/>
            <a:ext cx="645795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611738" y="340439"/>
            <a:ext cx="5688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Internationaal Recht: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Voor landen onderling: internationaal gerechtshof/strafhof, oorlogstribunalen.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Voor alle burgers: </a:t>
            </a:r>
            <a:r>
              <a:rPr lang="nl-NL" u="sng" dirty="0" smtClean="0">
                <a:solidFill>
                  <a:schemeClr val="bg1"/>
                </a:solidFill>
              </a:rPr>
              <a:t>Universele verklaring van de Rechten van de Mens</a:t>
            </a:r>
            <a:r>
              <a:rPr lang="nl-NL" dirty="0" smtClean="0">
                <a:solidFill>
                  <a:schemeClr val="bg1"/>
                </a:solidFill>
              </a:rPr>
              <a:t> (door VN vastgelegd). </a:t>
            </a:r>
            <a:r>
              <a:rPr lang="nl-NL" u="sng" dirty="0" smtClean="0">
                <a:solidFill>
                  <a:schemeClr val="bg1"/>
                </a:solidFill>
              </a:rPr>
              <a:t>Europees Verdrag ter bescherming van de Rechten van de Mens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eropuit.nl/images/625x467/vredespaleis_den_haa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4" r="47977"/>
          <a:stretch/>
        </p:blipFill>
        <p:spPr bwMode="auto">
          <a:xfrm>
            <a:off x="0" y="0"/>
            <a:ext cx="22482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73814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-1" y="0"/>
            <a:ext cx="16149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Vrouwe Justitia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288100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611738" y="340439"/>
            <a:ext cx="5688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Internationaal Recht: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Voor landen onderling: internationaal gerechtshof/strafhof, oorlogstribunalen.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Voor alle burgers: </a:t>
            </a:r>
            <a:r>
              <a:rPr lang="nl-NL" u="sng" dirty="0" smtClean="0">
                <a:solidFill>
                  <a:schemeClr val="bg1"/>
                </a:solidFill>
              </a:rPr>
              <a:t>Universele verklaring van de Rechten van de Mens</a:t>
            </a:r>
            <a:r>
              <a:rPr lang="nl-NL" dirty="0" smtClean="0">
                <a:solidFill>
                  <a:schemeClr val="bg1"/>
                </a:solidFill>
              </a:rPr>
              <a:t> (door VN vastgelegd). </a:t>
            </a:r>
            <a:r>
              <a:rPr lang="nl-NL" u="sng" dirty="0" smtClean="0">
                <a:solidFill>
                  <a:schemeClr val="bg1"/>
                </a:solidFill>
              </a:rPr>
              <a:t>Europees Verdrag ter bescherming van de Rechten van de Mens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eropuit.nl/images/625x467/vredespaleis_den_haa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4" r="47977"/>
          <a:stretch/>
        </p:blipFill>
        <p:spPr bwMode="auto">
          <a:xfrm>
            <a:off x="0" y="0"/>
            <a:ext cx="22482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73814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6994454" y="3177665"/>
            <a:ext cx="1304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Weegschaal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5076056" y="343934"/>
            <a:ext cx="25687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Blinddoek/Gesloten ogen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1043608" y="3801053"/>
            <a:ext cx="8703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Zwaard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-1" y="0"/>
            <a:ext cx="16149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Vrouwe Justitia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288100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0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611738" y="340439"/>
            <a:ext cx="5688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Internationaal Recht: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Voor landen onderling: internationaal gerechtshof/strafhof, oorlogstribunalen.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Voor alle burgers: </a:t>
            </a:r>
            <a:r>
              <a:rPr lang="nl-NL" u="sng" dirty="0" smtClean="0">
                <a:solidFill>
                  <a:schemeClr val="bg1"/>
                </a:solidFill>
              </a:rPr>
              <a:t>Universele verklaring van de Rechten van de Mens</a:t>
            </a:r>
            <a:r>
              <a:rPr lang="nl-NL" dirty="0" smtClean="0">
                <a:solidFill>
                  <a:schemeClr val="bg1"/>
                </a:solidFill>
              </a:rPr>
              <a:t> (door VN vastgelegd). </a:t>
            </a:r>
            <a:r>
              <a:rPr lang="nl-NL" u="sng" dirty="0" smtClean="0">
                <a:solidFill>
                  <a:schemeClr val="bg1"/>
                </a:solidFill>
              </a:rPr>
              <a:t>Europees Verdrag ter bescherming van de Rechten van de Mens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eropuit.nl/images/625x467/vredespaleis_den_haa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4" r="47977"/>
          <a:stretch/>
        </p:blipFill>
        <p:spPr bwMode="auto">
          <a:xfrm>
            <a:off x="0" y="0"/>
            <a:ext cx="22482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73814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6994454" y="3177665"/>
            <a:ext cx="168200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Weegschaal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Rechters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maken</a:t>
            </a:r>
            <a:r>
              <a:rPr lang="en-US" dirty="0" smtClean="0">
                <a:solidFill>
                  <a:schemeClr val="tx1"/>
                </a:solidFill>
              </a:rPr>
              <a:t> ‘</a:t>
            </a:r>
            <a:r>
              <a:rPr lang="en-US" dirty="0" err="1" smtClean="0">
                <a:solidFill>
                  <a:schemeClr val="tx1"/>
                </a:solidFill>
              </a:rPr>
              <a:t>afwegingen</a:t>
            </a:r>
            <a:r>
              <a:rPr lang="en-US" dirty="0" smtClean="0">
                <a:solidFill>
                  <a:schemeClr val="tx1"/>
                </a:solidFill>
              </a:rPr>
              <a:t>’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5076056" y="343934"/>
            <a:ext cx="256871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Blinddoek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Gesloten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ogen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Rechtspraak</a:t>
            </a:r>
            <a:r>
              <a:rPr lang="en-US" dirty="0" smtClean="0">
                <a:solidFill>
                  <a:schemeClr val="tx1"/>
                </a:solidFill>
              </a:rPr>
              <a:t> is blind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1043608" y="3801053"/>
            <a:ext cx="8703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Zwaard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Straf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-1" y="0"/>
            <a:ext cx="16149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Vrouwe Justitia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288100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513561" y="339502"/>
            <a:ext cx="37743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Wie wordt Crimineel?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Sigmund Freud: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Criminaliteit is storing in de </a:t>
            </a:r>
            <a:r>
              <a:rPr lang="nl-NL" dirty="0" err="1" smtClean="0">
                <a:solidFill>
                  <a:schemeClr val="bg1"/>
                </a:solidFill>
              </a:rPr>
              <a:t>psyche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Elke </a:t>
            </a:r>
            <a:r>
              <a:rPr lang="nl-NL" dirty="0" err="1" smtClean="0">
                <a:solidFill>
                  <a:schemeClr val="bg1"/>
                </a:solidFill>
              </a:rPr>
              <a:t>psyche</a:t>
            </a:r>
            <a:r>
              <a:rPr lang="nl-NL" dirty="0" smtClean="0">
                <a:solidFill>
                  <a:schemeClr val="bg1"/>
                </a:solidFill>
              </a:rPr>
              <a:t> heeft drie delen: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Het onderbewustzijn: lust en impulsen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Het ego, het bewustzijn: bewuste handelingen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Het geweten: wat mag wel en wat niet?</a:t>
            </a: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Als die drie niet in balans zijn kan crimineel gedrag ontstaan.</a:t>
            </a:r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288100"/>
            <a:ext cx="809849" cy="753007"/>
          </a:xfrm>
          <a:prstGeom prst="rect">
            <a:avLst/>
          </a:prstGeom>
        </p:spPr>
      </p:pic>
      <p:pic>
        <p:nvPicPr>
          <p:cNvPr id="1026" name="Picture 2" descr="File:Sigmund Freud LI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47" y="493759"/>
            <a:ext cx="2506106" cy="35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MSEhUUExQUFBUXFBQVFBUUFBQUFBUUFRQWFxUUFBQYHCggGBolHBQUITEhJSkrLi4uFx8zODMsNygtLisBCgoKDg0OFxAQGiwcHBwsLCwsLCwsLCwsLCwsLCwsLCwsLCwsLCwsLCwsLCwsLCwsLCwsLCwsLCwsLCwsLCwsLP/AABEIAMoA+QMBIgACEQEDEQH/xAAcAAABBQEBAQAAAAAAAAAAAAADAQIEBQYHAAj/xAA/EAABAwIDBQUFBQcDBQAAAAABAAIDBBEFITEGEkFRYRMicYGRBzJCobEjcsHR8BQzUmKCsuEVkvEWJKLC4v/EABgBAAMBAQAAAAAAAAAAAAAAAAABAgME/8QAHxEBAQACAwEBAQEBAAAAAAAAAAECERIhMQNBUTIi/9oADAMBAAIRAxEAPwDk8IvdOcbJrcghSOT0nZ7NUbeumRMyT0EaQrGgj4/oqvGq1WEUO+RyAzTEX2zlPZoJ8Vjto6wy1D3cL7o8AtpW1Igpnu6EDx0XOS+6lRjimOCUpCgzCmsCc4J8TUEQBLup6cxqRgliEclMcFFkThEuiMFhdAGqku0CZUxa3YOgBcZTbLIA8+B8FlYmbxA4kgLpOytI2Fr9433Wgk9LE/h80WiM77Rq28scANxG3ed99/8A8gf7lj7KbiNUZpXyHV7i7wB0HkLDyUVKUw91KQnELyeyDUqinLHAkXANy06FJExLOy1kb30NNrgGIEX712HNvNvQrZUNRcLkGH13Z73UWVzgu1RhaQ4F/wDCo4nKsfabSxtdG5tt517+CzZl7SK595mRPMcP10QcWxN9RIXvPgOAHIKdg1ITBPIR3Q23ic1f4nfalndceaDZPXrIMWTIIIbcqSW3Xg1BFsvJzU1yAWnZdwHVdDwKCzPFYnB6bekC6LQM3W3OgCMjjN7dVY7kI4d534LIqRjOIdrO93DeIHgMlD7RSo5yRNL0l0A5xRohYKMpTAika4Zp4KeGprmIMFzkFymxUTjyCf8A6cOLj5BLchzG1XNaiPK0FNsm+Vm9C4E59x/dJt/C7T1sqKrpJInFkjHMcNWuBBH5jrormUvicsbPU/A4QXbzhcAgDq48PS61+O1XY0b/AOKV3Zt+6feI/pFvNQdjsNvGZHaAd0W+I/F4ho+artsavflbHwibb+p3ed/6jyU30Rnt1NLU8BecEGFZeAT7J8EdymQ8LEys0ARw2yiTuuUp6L4C5q82MnQXTwLnxW7w/CWUtMZZAC9w7oKq9Jk2yGH4S+V4b7oPErquB4TCyDsRY5d7qea5tFO4TBz3GxPkFrsFxMdra+RAz6qMrVYspthgv7NJl7rjl+Sz66J7UXNMUNte0N/DccudKp4KlFesnApE0lLkMJXIlNHvOARBWl2aou9vcFpNpKjsaV54kbo8Sm4BS2A8FR+0Cvu5kI0b3nePD8VNVGH3V4qQ5qbuKtloG6QlFLE3dRsGt1UxhQIY7lTmRJWqxlI3NSIYl5jVJYy6yyybY4HMbdPMKeywC8XXUbaSNjs1SksaAbWNx5/8fJaCopYprxzMDh8JOovyI62VFszNutBdzHyva6u8SrG2J4Cw65OBuhdQZaEQgMAuy+mh9Vi8a2Qm70sbhNclzha0gubmzdHeXotnNXBw/Prx9U2jrM8jfzTmVjO4SuRlhGRyPEHUeKbZdaxfZiKsG9+7l4SNGTukjePjqub41g8tM/clbY/CRm1w5tdxWky2xywuKrcFJp47JjBmpJTQHObBQSpFY7go4V4pyXeyWHCadt9AQfNaDbKu35RG33Yxbzspmy9KIKcynUNJJ6lZSSYvcXHUkn1U2nIY9lxmorK57DYHRSJjwUSeFEBMSxB81t83tooNkaVlkJMJDwmJ10wppKVebL0m8/ePBUYF9FttnqbcYOZRfBGgo7Ma52gGa5tik/ayveTqcvDgtrtVWCGn3QbF+XlxWB3gpiyFqanF6Q5oBjk5kV0+ONHYErVTEsbLZBGY1I1PWdrWTRzUQGyC0p90tKPMittm5G9pZ9s8hdVLGXUiNlijo46OcJs3eZm02vbgqGSrLQWO1abOv1LbnwNle7EVLi0C5Otxde232Zc77aEd5ou5o+Jozu3+YZ5KdtOLJ1UxGdzbhblz+Q9VIpJ7aHxUR1XG+EgkB4tlxz/Q9FXw1Jb6oRp0DD6vukZaI9dSxVcboZhkblrtXMdYbrmnnn5hZXD8TyOfD8vyV1Q1RfI0Di7P6fn6Jb0qTfTmuLYRJSzuhl95tiCNHNPuuHQ/mgra+1xwNbH0po/nJKR8rLC1MlgVvO45Mpq1DkdckqVgsW/MwHMXUFaLYil36gcgL3Wl8ZNLtVOIoGQt+LM+CyTVY7T1va1Dre63ujy1Va1QspHFR5rqU9uWSjPaUj0gP1TbKVNFok7JVtIISEpUgFyqiascHpi54ut1QszA5LP4JT2bfktDFII4nSHgCUrTjJbaVXaT7o0YLeZ1Wf7JTZJN9xcdSSfVJuj9ZqOTbgjNYntPBF3Um7mlyOY6OYxFCYCnhSsVoTrJjSigKTeY1FaxIwIzSg4WNqV70j3oBukcro2weeYOeV/LRdGljDm24hc09nMJaSTfPn1XQX1QBKU7aZM5tBstT1LXbzAyXhMwAPB4b38Q6Fc/xDZqen/eAPj4Ss0/rbq36dV1bEKoeZTaKQG4IyItmL35/gilLHG/2ZwNhdauimjgYHzODAB/U7m1o1J/MrS4zs2xsUxgaGv7Nzoy3g4C43Rna9rea4xKXOO85znHm4kn1KWONvp5Zcf8p20WKuqqh8zha9g1v8LGizW+g9SVQVz8wFPN/FLS4SJ323i0nQ6hdMsjjywyqnatrs03sKeSU5Hds3qTyWdxXBZKR7RMO4TcOGjhxt1VzUYoyaJkbO6Ac75eCrK9M5jd6VWpuiNYiSUzgLkZcxokYoUVrE1reaLEbpSEDaHLFY3SWRqhuQ8UBMK5Fo2XcB1QXFWez8V5M+C0ZtfRQWAHqom11WGxtiGrsz4BW+HR8SsZj1SZJ3ngDujyWVrXGdq4AJfmvbq80KWpQnuTCU8BI3iOKIwIYKJeyRitaiBDa5KHJAcFLdCBTgUCH3Uqgye0nnx0UWNTKFl5GgmwuEq0xnbruz1M3cBaOH6/BJi77TtbwfGSOu6bOHzHqrDZyDcjbllx6JcaoO1sW++x2/Gfk5p6EfOym2n14zEtWTJungSCOnD9dVe0MQGY0yzWOxqua2oIFxYAEHIh3LxC0mEYgDGE+ULVaTevbjfgc1wjazDP2Wrli+EO3mfceN5vpe3ku1UVcN+3l+f1+S577V6MPZFWs90/Yv8AUujPpceiMfRl1NufBXGzjmidm9zVJE9FbKWkEahaaKOje0SOJ1DZwu4PaWHlnnn6rmUcdtF0OtikqcPvYk5OHksDGCMk99M7P+k3DaksNjm3iCrPGsLDGtmjzif/AOLuSpmrb0hBwiXftlINzmTcaKJdZLyw3hv+MVnwSPyRo3pr8ytXKj1PujxUZSKo5DxUZAQHNyB6q02fbZ91GrYd1jfE/RTdm6wMcQRe4Wl8Zz1s4JfsnW5Fc9uST43XQ8MbvMdbiCspU4BK0m7Cczm03WVbYVVhvT0THNUgwlpsR6ixSvjKnbTSMDwKdZOMZ/XBNAQDborShEpYnWQNpTAntYgteiMekYgaiNCG1yM1I4W6mYU0ukbbW6jbi2Ps/wAPBfvOHFKtMPXRsBl+xAItknMlzIUqSKzbNHBU76gA9UoLQ9o9mI6sbzTuSgZPAyd/LIPiHXULFtqhRPcyoduuAHdALjbgRYaHmukUtXy/V1iva/h4dDFUjJzHdm7q19y30IP+4pcZafOyKGo2pEl2tIjYfec91nFvIcgqjbfats0DKSDvMa4PkfawcWg7rWg8M73WSqpuAS08N1c+cxvJOX1uU4kpJDexVjDHchR+wCNE+2qrZY/x0nZeuMsYiJtb3baZcFV7U7PuNSOyZ77A4gc9Cq7ZuqcJW7ut1tq2vZ+2U7Q4F24Q8DgSRYHrqs7WvGRlxsVOwb8je6NQ3MqqxfES+0bWlkbPh4k83Luz2DIHiuU+0zD44alu5bvtu4DmCnhO2P1t0xjMl46pS26W18lq5kas0HiodlLqxYDxUW6cNKx2O0cf3j9FBwod9XG1TbMj+8foFX4Ky5WkZfrfbOnuqx7NQcCYGhWZIKirgb6CJ+T2tPXUqrrNmojm248P8q6jizRuxvlpy5FLUVLYwFTs84GzHA30BuD4KlrKN8Rs9pb9D5rq4ornRAqqAEbpAI5EXBS4nzrkTz9SmtK32KbKQ/CxzDfg429HLM1uzsjf3ZD+bT3XD8D4oPkrA5EaVDmLmGzmkHqLItHUgouNEyT42o7AhxyInaiyzaSpbV0LYEC2fkuZxSEkALpGzF2tFlF6bYtxjIk7Iuize0XazKz/AOUk6X58Fga+vl7ZzZWGM3uW9CMrEZEdQt3T1V2gHgvYjhMdUyzx3h7jx7zT48uiVl/Dmp6osPq+6eX60Wb9qmOt7BlMM3ucJX2PuNbfdv4kk26KgxDaeoiLoWsbE5jnNcT3nAg2Nri3yKyVfUucS5xLnON3OcbknxV4S/rPPKa1Fe+MuKlUx3dV6lU5rVpazk/TA9vNOsDxCcWDkmiIclKokU074/dcR4LUbC0LpalshuQ03JPEoGxGERTTbkgvlcLr+HYLDCLRsAWdrWdI202MMpoTM/Rug5k6ALheNbQOqpnSv45AfwtGgXafaFhgmoJgct1u+PFuf4L557K61+c3HP8AXLvS0bUp0M91UBrhqn0r9TdXYy2s6s5DxUTdCK2UOCXcS3prjhubWO1je5H9530CbgdPa3VTNqIe5F9530CZSSCJnaOytzWk8c99aIVIjs3iQiRYhw48VzOtxaSSQv3iL6DkOCJFjszfi+SnVPcdShqTxKO2uXNodqnC12+hVtR7Wxk2cN3qUap7bmLEiNbFGFa1/RZJuNRutZw9VI/1JjdTnwQGlcA4Z5hIaZh0IGuRy/wVVUuIZX+uiKK+/AIA+LYLHNHZ7WkZ9T4g87clzXaTZZ0F5I950V8nWzb0f+a6U3ECLC3+QpRqWyNIcLtItuuF9creCJbBdVxGnqyDZ3qrGOQFaHFdhLuJheAD8Lr93pfksXiVK+nldGTZzCAbG4zAP0IT4y+CZWeruE2IIK32zWIAt97eP08lymHEH5afmtps3DM9u+yO4sDm5g104rLLCxtj9Y6RS1fz8FeUNdaw4k5LDYa+Qd54seAuD5KNjuIVAaWxt3d4WLge/Y6ho+Hyuo1WszxZjbCpbNW1EjLbhlda2hDbNv52v5rOTsVlLGRkRboclW1stlUiboO+7opUU44hV7ZQVYxDJVYUou8DoV5uqY6EFLBEN4XJIvmpVPW09nkB7bfByFvTiuqy1wtks7spg0fZNczQgE9fNXdVRlpBbpyWe2mmS9pu0zYqR0J/eS90Dk3iVxuFwK3PtipT+0xuOjosuljn9QufNjsVvhOnL9bvKpUhUV4XjIUrTcXtorZj4cyzj4firFV9FJcnw/FTLrPL10fL/LXY1CCI+hcT6BY/GpnSusMmjhz6rS7UVW5E3+YkfK5WYbYq45qp5Ii3VMV4YwdQgyULTpkq2nSpXlMfQO4ZoL4HDUIGggUR9U+3vu9SUwtTXDJMkmDHJ2aPNuqt6ba9wtvN8Tqs22Fx0ClQUH8SLIqbbOm2sjdqbWyzBHopjdpIh8YHosNOwAADmgusdVOj23GJbZMawiIl7zodGDqefgFg5pTK5znEucTcnmTxKUxhPaFUmk2vQxXIaONgurbPERwbvDIeIAAv5lc9wmkGUkmTRfxdw3Wjmrw7QjLuuAHAWIAGiWVPFumSjK/4KWHMcbW/XgsRBtAxx97PkcvDVWNPiVzr4qFbXlXg8Ugs4B3lYrIY/sSCCYiWu4Nd7p/JaWGv6jopTK9rsjY+aZ7cVq6KSF269paf1opFJWcCuwYjhdPUs3XtB/uHgVzDa7Zz9kLSHbzXEgX4J9Upbj4a2QFFYomAYRJPvljs2C5bzCtKfD3NLXvs0X+LJZ5TTbDPfbsewMu7SMDjmrvEMQYxpcXAAa3XKP8ArNsLd1pDyBYBug81k8Zx6eovvyHdPwg2H+VEwaX6T1Z7ebQCtqLt9xg3Wdc8z9PRZ3sLC6A0nIKTI82stfI57d3YD29FaUMkTm7r226qtjI0KmshA45JUFqqERm7SC05BBuvOfnqnJOj5+LTb3KGD77v7VkqerIWv9oTPsYPvu/sWGBW0nTjXUdSCpDTdUAfZSqerKmw5VtZekbdR4ZwdUcPukZAwcQhugbfRGIQ3IBLAJrl66UoCBUuzsh2Sym5SWVoOaLm2q0smHxQRBxG852Qa7jl3nHoLqFgOGmQtyvc39CMvqj45V78pA91ncb/AE6nzN/klaciM+UuzP8Ax0A4IJTbpLqVE3UWJxGhPqglykQDJKnE19VI1t2uNxpyQ6TaZ498C18yNfRQ55SqrmniWTpVBj8bmh2+AONzYhZPbDGv2qQBvuM06nmqII9NAXmwyHE8AFUmk722PstFpJXcC0NWvxvBGTRkWztkViMGxqKBu402tq7+Iq1rds2BlmnecRkpvdVOowtWDG9zTwJCj9qSU+rnL3Fx1JJKACr1E8lhEpTRz0Uakcjb+airiRJuEcAo0l9Lr0tjovNHNQqFEZtdesURui9ZK1rh4vNuxeGH77v7QsS6nW427yhh++7+0LHNkWzmQXMsvNUxzQUMwJ7LRjH2R21RCA+EhNaloLSKqBRi8KpaUUSqdKSwc0k8lggMmTZnXTk7KhBGp4S82HU+QFz8gghT8HH2rbam7R4uFvxKtLUYS8RUzpgLWaQzq5xs0+X4LMlq0+04EUMEI6vPl3Rf1cs0VnVyB3SbycU0NQDXZo7Gmy9GzNSAxTkvGItY4birVNxJwuAOChrTCdM872kYfRuleGjibKwxfdZ9lHoPePMqwwKLsIHTn3iCGjrwVC43OZzJStEgTI7o7IQvdmQiRlTVBVFNlcKMyIkqxkOSGIrpy9Dj2VjgEsb814RXsFJFM0HW6VMkTuNs0edgsDqUwwHwSiwHMqTBJ3czovftDUUkkZpm4Eq0w8Xm3p+zh+87+0LFha3bU92P7zvoFkXLWMNdCtsiMeFFOidCiwhjmgPgUjinSaJbCvIK8CUVMerIrCnOKGzVPRCpQFodjaUPnbf4bkDrZUUHvDxC1exv7+XpG+3TvDRFERNpq8S1Mljk07jfBmR+e8qu6hNKkNULELk5qaU7ggC04UiX3UOl0T6r3HeCj2r/ABRvdckp9HDvva3mQEEq22WH/cx+J+i3/GKz2il3AyFujRd3iqKyn46ft5PvfkoTtFmsRxyTQlHup8SRntjTrJzU9FVEZ8ljkiRSmyHIO8jwDJKkeZCdTYJwZa3VKBl5o0w0SBKj3Qo1lJm0HigJNcPH/9k="/>
          <p:cNvSpPr>
            <a:spLocks noChangeAspect="1" noChangeArrowheads="1"/>
          </p:cNvSpPr>
          <p:nvPr/>
        </p:nvSpPr>
        <p:spPr bwMode="auto">
          <a:xfrm>
            <a:off x="155575" y="-1690688"/>
            <a:ext cx="436245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8" descr="data:image/jpeg;base64,/9j/4AAQSkZJRgABAQAAAQABAAD/2wCEAAkGBxMSEhUUExQUFBUXFBQVFBUUFBQUFBUUFRQWFxUUFBQYHCggGBolHBQUITEhJSkrLi4uFx8zODMsNygtLisBCgoKDg0OFxAQGiwcHBwsLCwsLCwsLCwsLCwsLCwsLCwsLCwsLCwsLCwsLCwsLCwsLCwsLCwsLCwsLCwsLCwsLP/AABEIAMoA+QMBIgACEQEDEQH/xAAcAAABBQEBAQAAAAAAAAAAAAADAQIEBQYHAAj/xAA/EAABAwIDBQUFBQcDBQAAAAABAAIDBBEFITEGEkFRYRMicYGRBzJCobEjcsHR8BQzUmKCsuEVkvEWJKLC4v/EABgBAAMBAQAAAAAAAAAAAAAAAAABAgME/8QAHxEBAQACAwEBAQEBAAAAAAAAAAECERIhMQNBUTIi/9oADAMBAAIRAxEAPwDk8IvdOcbJrcghSOT0nZ7NUbeumRMyT0EaQrGgj4/oqvGq1WEUO+RyAzTEX2zlPZoJ8Vjto6wy1D3cL7o8AtpW1Igpnu6EDx0XOS+6lRjimOCUpCgzCmsCc4J8TUEQBLup6cxqRgliEclMcFFkThEuiMFhdAGqku0CZUxa3YOgBcZTbLIA8+B8FlYmbxA4kgLpOytI2Fr9433Wgk9LE/h80WiM77Rq28scANxG3ed99/8A8gf7lj7KbiNUZpXyHV7i7wB0HkLDyUVKUw91KQnELyeyDUqinLHAkXANy06FJExLOy1kb30NNrgGIEX712HNvNvQrZUNRcLkGH13Z73UWVzgu1RhaQ4F/wDCo4nKsfabSxtdG5tt517+CzZl7SK595mRPMcP10QcWxN9RIXvPgOAHIKdg1ITBPIR3Q23ic1f4nfalndceaDZPXrIMWTIIIbcqSW3Xg1BFsvJzU1yAWnZdwHVdDwKCzPFYnB6bekC6LQM3W3OgCMjjN7dVY7kI4d534LIqRjOIdrO93DeIHgMlD7RSo5yRNL0l0A5xRohYKMpTAika4Zp4KeGprmIMFzkFymxUTjyCf8A6cOLj5BLchzG1XNaiPK0FNsm+Vm9C4E59x/dJt/C7T1sqKrpJInFkjHMcNWuBBH5jrormUvicsbPU/A4QXbzhcAgDq48PS61+O1XY0b/AOKV3Zt+6feI/pFvNQdjsNvGZHaAd0W+I/F4ho+artsavflbHwibb+p3ed/6jyU30Rnt1NLU8BecEGFZeAT7J8EdymQ8LEys0ARw2yiTuuUp6L4C5q82MnQXTwLnxW7w/CWUtMZZAC9w7oKq9Jk2yGH4S+V4b7oPErquB4TCyDsRY5d7qea5tFO4TBz3GxPkFrsFxMdra+RAz6qMrVYspthgv7NJl7rjl+Sz66J7UXNMUNte0N/DccudKp4KlFesnApE0lLkMJXIlNHvOARBWl2aou9vcFpNpKjsaV54kbo8Sm4BS2A8FR+0Cvu5kI0b3nePD8VNVGH3V4qQ5qbuKtloG6QlFLE3dRsGt1UxhQIY7lTmRJWqxlI3NSIYl5jVJYy6yyybY4HMbdPMKeywC8XXUbaSNjs1SksaAbWNx5/8fJaCopYprxzMDh8JOovyI62VFszNutBdzHyva6u8SrG2J4Cw65OBuhdQZaEQgMAuy+mh9Vi8a2Qm70sbhNclzha0gubmzdHeXotnNXBw/Prx9U2jrM8jfzTmVjO4SuRlhGRyPEHUeKbZdaxfZiKsG9+7l4SNGTukjePjqub41g8tM/clbY/CRm1w5tdxWky2xywuKrcFJp47JjBmpJTQHObBQSpFY7go4V4pyXeyWHCadt9AQfNaDbKu35RG33Yxbzspmy9KIKcynUNJJ6lZSSYvcXHUkn1U2nIY9lxmorK57DYHRSJjwUSeFEBMSxB81t83tooNkaVlkJMJDwmJ10wppKVebL0m8/ePBUYF9FttnqbcYOZRfBGgo7Ma52gGa5tik/ayveTqcvDgtrtVWCGn3QbF+XlxWB3gpiyFqanF6Q5oBjk5kV0+ONHYErVTEsbLZBGY1I1PWdrWTRzUQGyC0p90tKPMittm5G9pZ9s8hdVLGXUiNlijo46OcJs3eZm02vbgqGSrLQWO1abOv1LbnwNle7EVLi0C5Otxde232Zc77aEd5ou5o+Jozu3+YZ5KdtOLJ1UxGdzbhblz+Q9VIpJ7aHxUR1XG+EgkB4tlxz/Q9FXw1Jb6oRp0DD6vukZaI9dSxVcboZhkblrtXMdYbrmnnn5hZXD8TyOfD8vyV1Q1RfI0Di7P6fn6Jb0qTfTmuLYRJSzuhl95tiCNHNPuuHQ/mgra+1xwNbH0po/nJKR8rLC1MlgVvO45Mpq1DkdckqVgsW/MwHMXUFaLYil36gcgL3Wl8ZNLtVOIoGQt+LM+CyTVY7T1va1Dre63ujy1Va1QspHFR5rqU9uWSjPaUj0gP1TbKVNFok7JVtIISEpUgFyqiascHpi54ut1QszA5LP4JT2bfktDFII4nSHgCUrTjJbaVXaT7o0YLeZ1Wf7JTZJN9xcdSSfVJuj9ZqOTbgjNYntPBF3Um7mlyOY6OYxFCYCnhSsVoTrJjSigKTeY1FaxIwIzSg4WNqV70j3oBukcro2weeYOeV/LRdGljDm24hc09nMJaSTfPn1XQX1QBKU7aZM5tBstT1LXbzAyXhMwAPB4b38Q6Fc/xDZqen/eAPj4Ss0/rbq36dV1bEKoeZTaKQG4IyItmL35/gilLHG/2ZwNhdauimjgYHzODAB/U7m1o1J/MrS4zs2xsUxgaGv7Nzoy3g4C43Rna9rea4xKXOO85znHm4kn1KWONvp5Zcf8p20WKuqqh8zha9g1v8LGizW+g9SVQVz8wFPN/FLS4SJ323i0nQ6hdMsjjywyqnatrs03sKeSU5Hds3qTyWdxXBZKR7RMO4TcOGjhxt1VzUYoyaJkbO6Ac75eCrK9M5jd6VWpuiNYiSUzgLkZcxokYoUVrE1reaLEbpSEDaHLFY3SWRqhuQ8UBMK5Fo2XcB1QXFWez8V5M+C0ZtfRQWAHqom11WGxtiGrsz4BW+HR8SsZj1SZJ3ngDujyWVrXGdq4AJfmvbq80KWpQnuTCU8BI3iOKIwIYKJeyRitaiBDa5KHJAcFLdCBTgUCH3Uqgye0nnx0UWNTKFl5GgmwuEq0xnbruz1M3cBaOH6/BJi77TtbwfGSOu6bOHzHqrDZyDcjbllx6JcaoO1sW++x2/Gfk5p6EfOym2n14zEtWTJungSCOnD9dVe0MQGY0yzWOxqua2oIFxYAEHIh3LxC0mEYgDGE+ULVaTevbjfgc1wjazDP2Wrli+EO3mfceN5vpe3ku1UVcN+3l+f1+S577V6MPZFWs90/Yv8AUujPpceiMfRl1NufBXGzjmidm9zVJE9FbKWkEahaaKOje0SOJ1DZwu4PaWHlnnn6rmUcdtF0OtikqcPvYk5OHksDGCMk99M7P+k3DaksNjm3iCrPGsLDGtmjzif/AOLuSpmrb0hBwiXftlINzmTcaKJdZLyw3hv+MVnwSPyRo3pr8ytXKj1PujxUZSKo5DxUZAQHNyB6q02fbZ91GrYd1jfE/RTdm6wMcQRe4Wl8Zz1s4JfsnW5Fc9uST43XQ8MbvMdbiCspU4BK0m7Cczm03WVbYVVhvT0THNUgwlpsR6ixSvjKnbTSMDwKdZOMZ/XBNAQDborShEpYnWQNpTAntYgteiMekYgaiNCG1yM1I4W6mYU0ukbbW6jbi2Ps/wAPBfvOHFKtMPXRsBl+xAItknMlzIUqSKzbNHBU76gA9UoLQ9o9mI6sbzTuSgZPAyd/LIPiHXULFtqhRPcyoduuAHdALjbgRYaHmukUtXy/V1iva/h4dDFUjJzHdm7q19y30IP+4pcZafOyKGo2pEl2tIjYfec91nFvIcgqjbfats0DKSDvMa4PkfawcWg7rWg8M73WSqpuAS08N1c+cxvJOX1uU4kpJDexVjDHchR+wCNE+2qrZY/x0nZeuMsYiJtb3baZcFV7U7PuNSOyZ77A4gc9Cq7ZuqcJW7ut1tq2vZ+2U7Q4F24Q8DgSRYHrqs7WvGRlxsVOwb8je6NQ3MqqxfES+0bWlkbPh4k83Luz2DIHiuU+0zD44alu5bvtu4DmCnhO2P1t0xjMl46pS26W18lq5kas0HiodlLqxYDxUW6cNKx2O0cf3j9FBwod9XG1TbMj+8foFX4Ky5WkZfrfbOnuqx7NQcCYGhWZIKirgb6CJ+T2tPXUqrrNmojm248P8q6jizRuxvlpy5FLUVLYwFTs84GzHA30BuD4KlrKN8Rs9pb9D5rq4ornRAqqAEbpAI5EXBS4nzrkTz9SmtK32KbKQ/CxzDfg429HLM1uzsjf3ZD+bT3XD8D4oPkrA5EaVDmLmGzmkHqLItHUgouNEyT42o7AhxyInaiyzaSpbV0LYEC2fkuZxSEkALpGzF2tFlF6bYtxjIk7Iuize0XazKz/AOUk6X58Fga+vl7ZzZWGM3uW9CMrEZEdQt3T1V2gHgvYjhMdUyzx3h7jx7zT48uiVl/Dmp6osPq+6eX60Wb9qmOt7BlMM3ucJX2PuNbfdv4kk26KgxDaeoiLoWsbE5jnNcT3nAg2Nri3yKyVfUucS5xLnON3OcbknxV4S/rPPKa1Fe+MuKlUx3dV6lU5rVpazk/TA9vNOsDxCcWDkmiIclKokU074/dcR4LUbC0LpalshuQ03JPEoGxGERTTbkgvlcLr+HYLDCLRsAWdrWdI202MMpoTM/Rug5k6ALheNbQOqpnSv45AfwtGgXafaFhgmoJgct1u+PFuf4L557K61+c3HP8AXLvS0bUp0M91UBrhqn0r9TdXYy2s6s5DxUTdCK2UOCXcS3prjhubWO1je5H9530CbgdPa3VTNqIe5F9530CZSSCJnaOytzWk8c99aIVIjs3iQiRYhw48VzOtxaSSQv3iL6DkOCJFjszfi+SnVPcdShqTxKO2uXNodqnC12+hVtR7Wxk2cN3qUap7bmLEiNbFGFa1/RZJuNRutZw9VI/1JjdTnwQGlcA4Z5hIaZh0IGuRy/wVVUuIZX+uiKK+/AIA+LYLHNHZ7WkZ9T4g87clzXaTZZ0F5I950V8nWzb0f+a6U3ECLC3+QpRqWyNIcLtItuuF9creCJbBdVxGnqyDZ3qrGOQFaHFdhLuJheAD8Lr93pfksXiVK+nldGTZzCAbG4zAP0IT4y+CZWeruE2IIK32zWIAt97eP08lymHEH5afmtps3DM9u+yO4sDm5g104rLLCxtj9Y6RS1fz8FeUNdaw4k5LDYa+Qd54seAuD5KNjuIVAaWxt3d4WLge/Y6ho+Hyuo1WszxZjbCpbNW1EjLbhlda2hDbNv52v5rOTsVlLGRkRboclW1stlUiboO+7opUU44hV7ZQVYxDJVYUou8DoV5uqY6EFLBEN4XJIvmpVPW09nkB7bfByFvTiuqy1wtks7spg0fZNczQgE9fNXdVRlpBbpyWe2mmS9pu0zYqR0J/eS90Dk3iVxuFwK3PtipT+0xuOjosuljn9QufNjsVvhOnL9bvKpUhUV4XjIUrTcXtorZj4cyzj4firFV9FJcnw/FTLrPL10fL/LXY1CCI+hcT6BY/GpnSusMmjhz6rS7UVW5E3+YkfK5WYbYq45qp5Ii3VMV4YwdQgyULTpkq2nSpXlMfQO4ZoL4HDUIGggUR9U+3vu9SUwtTXDJMkmDHJ2aPNuqt6ba9wtvN8Tqs22Fx0ClQUH8SLIqbbOm2sjdqbWyzBHopjdpIh8YHosNOwAADmgusdVOj23GJbZMawiIl7zodGDqefgFg5pTK5znEucTcnmTxKUxhPaFUmk2vQxXIaONgurbPERwbvDIeIAAv5lc9wmkGUkmTRfxdw3Wjmrw7QjLuuAHAWIAGiWVPFumSjK/4KWHMcbW/XgsRBtAxx97PkcvDVWNPiVzr4qFbXlXg8Ugs4B3lYrIY/sSCCYiWu4Nd7p/JaWGv6jopTK9rsjY+aZ7cVq6KSF269paf1opFJWcCuwYjhdPUs3XtB/uHgVzDa7Zz9kLSHbzXEgX4J9Upbj4a2QFFYomAYRJPvljs2C5bzCtKfD3NLXvs0X+LJZ5TTbDPfbsewMu7SMDjmrvEMQYxpcXAAa3XKP8ArNsLd1pDyBYBug81k8Zx6eovvyHdPwg2H+VEwaX6T1Z7ebQCtqLt9xg3Wdc8z9PRZ3sLC6A0nIKTI82stfI57d3YD29FaUMkTm7r226qtjI0KmshA45JUFqqERm7SC05BBuvOfnqnJOj5+LTb3KGD77v7VkqerIWv9oTPsYPvu/sWGBW0nTjXUdSCpDTdUAfZSqerKmw5VtZekbdR4ZwdUcPukZAwcQhugbfRGIQ3IBLAJrl66UoCBUuzsh2Sym5SWVoOaLm2q0smHxQRBxG852Qa7jl3nHoLqFgOGmQtyvc39CMvqj45V78pA91ncb/AE6nzN/klaciM+UuzP8Ax0A4IJTbpLqVE3UWJxGhPqglykQDJKnE19VI1t2uNxpyQ6TaZ498C18yNfRQ55SqrmniWTpVBj8bmh2+AONzYhZPbDGv2qQBvuM06nmqII9NAXmwyHE8AFUmk722PstFpJXcC0NWvxvBGTRkWztkViMGxqKBu402tq7+Iq1rds2BlmnecRkpvdVOowtWDG9zTwJCj9qSU+rnL3Fx1JJKACr1E8lhEpTRz0Uakcjb+airiRJuEcAo0l9Lr0tjovNHNQqFEZtdesURui9ZK1rh4vNuxeGH77v7QsS6nW427yhh++7+0LHNkWzmQXMsvNUxzQUMwJ7LRjH2R21RCA+EhNaloLSKqBRi8KpaUUSqdKSwc0k8lggMmTZnXTk7KhBGp4S82HU+QFz8gghT8HH2rbam7R4uFvxKtLUYS8RUzpgLWaQzq5xs0+X4LMlq0+04EUMEI6vPl3Rf1cs0VnVyB3SbycU0NQDXZo7Gmy9GzNSAxTkvGItY4birVNxJwuAOChrTCdM872kYfRuleGjibKwxfdZ9lHoPePMqwwKLsIHTn3iCGjrwVC43OZzJStEgTI7o7IQvdmQiRlTVBVFNlcKMyIkqxkOSGIrpy9Dj2VjgEsb814RXsFJFM0HW6VMkTuNs0edgsDqUwwHwSiwHMqTBJ3czovftDUUkkZpm4Eq0w8Xm3p+zh+87+0LFha3bU92P7zvoFkXLWMNdCtsiMeFFOidCiwhjmgPgUjinSaJbCvIK8CUVMerIrCnOKGzVPRCpQFodjaUPnbf4bkDrZUUHvDxC1exv7+XpG+3TvDRFERNpq8S1Mljk07jfBmR+e8qu6hNKkNULELk5qaU7ggC04UiX3UOl0T6r3HeCj2r/ABRvdckp9HDvva3mQEEq22WH/cx+J+i3/GKz2il3AyFujRd3iqKyn46ft5PvfkoTtFmsRxyTQlHup8SRntjTrJzU9FVEZ8ljkiRSmyHIO8jwDJKkeZCdTYJwZa3VKBl5o0w0SBKj3Qo1lJm0HigJNcPH/9k="/>
          <p:cNvSpPr>
            <a:spLocks noChangeAspect="1" noChangeArrowheads="1"/>
          </p:cNvSpPr>
          <p:nvPr/>
        </p:nvSpPr>
        <p:spPr bwMode="auto">
          <a:xfrm>
            <a:off x="-152400" y="-148874"/>
            <a:ext cx="6345302" cy="5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4" name="Picture 10" descr="http://www.baltattorneys.co.za/wp-content/uploads/2011/10/crimina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12158"/>
          <a:stretch/>
        </p:blipFill>
        <p:spPr bwMode="auto">
          <a:xfrm>
            <a:off x="-30292" y="3527"/>
            <a:ext cx="2514060" cy="5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513561" y="339502"/>
            <a:ext cx="37743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Wie wordt Crimineel?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Edwin Sutherland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u="sng" dirty="0" smtClean="0">
                <a:solidFill>
                  <a:schemeClr val="bg1"/>
                </a:solidFill>
              </a:rPr>
              <a:t>Aangeleerd-gedrag-theorie: </a:t>
            </a:r>
            <a:r>
              <a:rPr lang="nl-NL" dirty="0" smtClean="0">
                <a:solidFill>
                  <a:schemeClr val="bg1"/>
                </a:solidFill>
              </a:rPr>
              <a:t>Crimineelgedrag is aangeleerd.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Via familie of vrienden.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Onderzoek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bij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criminelen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 smtClean="0">
                <a:solidFill>
                  <a:schemeClr val="bg1"/>
                </a:solidFill>
              </a:rPr>
              <a:t>vaak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bevriend</a:t>
            </a:r>
            <a:r>
              <a:rPr lang="en-US" dirty="0" smtClean="0">
                <a:solidFill>
                  <a:schemeClr val="bg1"/>
                </a:solidFill>
              </a:rPr>
              <a:t> of </a:t>
            </a:r>
            <a:r>
              <a:rPr lang="en-US" dirty="0" err="1" smtClean="0">
                <a:solidFill>
                  <a:schemeClr val="bg1"/>
                </a:solidFill>
              </a:rPr>
              <a:t>familie</a:t>
            </a:r>
            <a:r>
              <a:rPr lang="en-US" dirty="0" smtClean="0">
                <a:solidFill>
                  <a:schemeClr val="bg1"/>
                </a:solidFill>
              </a:rPr>
              <a:t> van </a:t>
            </a:r>
            <a:r>
              <a:rPr lang="en-US" dirty="0" err="1" smtClean="0">
                <a:solidFill>
                  <a:schemeClr val="bg1"/>
                </a:solidFill>
              </a:rPr>
              <a:t>crimineel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283718"/>
            <a:ext cx="809849" cy="753007"/>
          </a:xfrm>
          <a:prstGeom prst="rect">
            <a:avLst/>
          </a:prstGeom>
        </p:spPr>
      </p:pic>
      <p:pic>
        <p:nvPicPr>
          <p:cNvPr id="2" name="Picture 2" descr="http://upload.wikimedia.org/wikipedia/en/7/78/Edwin_Sutherla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08" y="320735"/>
            <a:ext cx="2548444" cy="34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baltattorneys.co.za/wp-content/uploads/2011/10/crimina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12158"/>
          <a:stretch/>
        </p:blipFill>
        <p:spPr bwMode="auto">
          <a:xfrm>
            <a:off x="-30292" y="3527"/>
            <a:ext cx="2514060" cy="5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513561" y="339502"/>
            <a:ext cx="40026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Andere theorieën: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u="sng" dirty="0" err="1" smtClean="0">
                <a:solidFill>
                  <a:schemeClr val="bg1"/>
                </a:solidFill>
              </a:rPr>
              <a:t>Lombroso</a:t>
            </a:r>
            <a:r>
              <a:rPr lang="nl-NL" u="sng" dirty="0" smtClean="0">
                <a:solidFill>
                  <a:schemeClr val="bg1"/>
                </a:solidFill>
              </a:rPr>
              <a:t>-theorie:</a:t>
            </a:r>
            <a:r>
              <a:rPr lang="nl-NL" dirty="0" smtClean="0">
                <a:solidFill>
                  <a:schemeClr val="bg1"/>
                </a:solidFill>
              </a:rPr>
              <a:t> Crimineel gedrag is erfelijk, criminelen kun je herkennen aan uiterlijk kenmerken (asymmetrisch gezicht).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9" name="Picture 10" descr="http://www.baltattorneys.co.za/wp-content/uploads/2011/10/crimina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12158"/>
          <a:stretch/>
        </p:blipFill>
        <p:spPr bwMode="auto">
          <a:xfrm>
            <a:off x="-30292" y="3527"/>
            <a:ext cx="2514060" cy="5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288100"/>
            <a:ext cx="809849" cy="753007"/>
          </a:xfrm>
          <a:prstGeom prst="rect">
            <a:avLst/>
          </a:prstGeom>
        </p:spPr>
      </p:pic>
      <p:pic>
        <p:nvPicPr>
          <p:cNvPr id="1026" name="Picture 2" descr="http://ts1.mm.bing.net/th?id=H.4820148534381456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79" y="195486"/>
            <a:ext cx="21717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2523834" y="3088422"/>
            <a:ext cx="6008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u="sng" dirty="0">
                <a:solidFill>
                  <a:schemeClr val="bg1"/>
                </a:solidFill>
              </a:rPr>
              <a:t>Sociobiologie</a:t>
            </a:r>
            <a:r>
              <a:rPr lang="nl-NL" dirty="0">
                <a:solidFill>
                  <a:schemeClr val="bg1"/>
                </a:solidFill>
              </a:rPr>
              <a:t>: criminaliteit zit in het DNA.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u="sng" dirty="0">
                <a:solidFill>
                  <a:schemeClr val="bg1"/>
                </a:solidFill>
              </a:rPr>
              <a:t>Bindingstheorie</a:t>
            </a:r>
            <a:r>
              <a:rPr lang="nl-NL" dirty="0">
                <a:solidFill>
                  <a:schemeClr val="bg1"/>
                </a:solidFill>
              </a:rPr>
              <a:t>: we zijn allemaal crimineel maar gedragen ons door bindingen: familie en vrienden.</a:t>
            </a:r>
            <a:endParaRPr lang="nl-NL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pic>
        <p:nvPicPr>
          <p:cNvPr id="22530" name="Picture 2" descr="https://mail-attachment.googleusercontent.com/attachment/u/0/?saduie=AG9B_P-fo8LCdPsErbK8YYIEu0ZL&amp;attid=0.1&amp;disp=emb&amp;view=att&amp;th=13fbdb6bedb7349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411511"/>
            <a:ext cx="6102678" cy="228850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55676" y="141480"/>
            <a:ext cx="3280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 dirty="0">
                <a:solidFill>
                  <a:schemeClr val="bg1"/>
                </a:solidFill>
              </a:rPr>
              <a:t>Communicatie en </a:t>
            </a:r>
            <a:r>
              <a:rPr lang="nl-NL" sz="1350" u="sng" dirty="0">
                <a:solidFill>
                  <a:schemeClr val="bg1"/>
                </a:solidFill>
              </a:rPr>
              <a:t>communicatieruis (</a:t>
            </a:r>
            <a:r>
              <a:rPr lang="nl-NL" sz="1350" u="sng" dirty="0" err="1">
                <a:solidFill>
                  <a:schemeClr val="bg1"/>
                </a:solidFill>
              </a:rPr>
              <a:t>blz</a:t>
            </a:r>
            <a:r>
              <a:rPr lang="nl-NL" sz="1350" u="sng" dirty="0">
                <a:solidFill>
                  <a:schemeClr val="bg1"/>
                </a:solidFill>
              </a:rPr>
              <a:t> </a:t>
            </a:r>
            <a:r>
              <a:rPr lang="nl-NL" sz="1350" u="sng" dirty="0" smtClean="0">
                <a:solidFill>
                  <a:schemeClr val="bg1"/>
                </a:solidFill>
              </a:rPr>
              <a:t>19)</a:t>
            </a:r>
            <a:endParaRPr lang="nl-NL" sz="1350" u="sng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735222"/>
            <a:ext cx="5102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Verstoring van informatie door zender: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Manipulatie (weglaten of verdraaien van feiten)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Propaganda (eenzijdige informatie geven)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Indoctrinatie (opdringen van eenzijdige informatie)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0991" y="3975906"/>
            <a:ext cx="4707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Verstoring van informatie door ontvanger: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Selectieve perceptie (informatie vervormen)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Referentiekader (de bril waar je door kijkt)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" y="4414487"/>
            <a:ext cx="377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Communicatieruis:</a:t>
            </a:r>
            <a:r>
              <a:rPr lang="nl-NL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boodschap wordt verstoord.</a:t>
            </a:r>
            <a:endParaRPr lang="nl-NL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98</a:t>
            </a:fld>
            <a:endParaRPr lang="nl-NL" sz="18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2643127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0"/>
            <a:ext cx="75146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Andere leerstof uit de inleiding: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Rechtsnormen</a:t>
            </a:r>
            <a:r>
              <a:rPr lang="nl-NL" sz="2000" dirty="0" smtClean="0">
                <a:solidFill>
                  <a:schemeClr val="bg1"/>
                </a:solidFill>
              </a:rPr>
              <a:t>: iets wat moet volgens de wet.</a:t>
            </a: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Fatsoensnormen</a:t>
            </a:r>
            <a:r>
              <a:rPr lang="nl-NL" sz="2000" dirty="0" smtClean="0">
                <a:solidFill>
                  <a:schemeClr val="bg1"/>
                </a:solidFill>
              </a:rPr>
              <a:t>: iets wat hoort volgens ons fatsoen.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Wanneer is iets een “Maatschappelijk probleem”?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Geldt voor grote groepen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Het probleem kan alleen gemeenschappelijk door de overheid worden opgelost?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Het probleem heeft te maken met tegenstellingen.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Waarden</a:t>
            </a:r>
            <a:r>
              <a:rPr lang="nl-NL" sz="2000" dirty="0" smtClean="0">
                <a:solidFill>
                  <a:schemeClr val="bg1"/>
                </a:solidFill>
              </a:rPr>
              <a:t>: uitgangspunt of principe dat mensen belangrijk vinden in hun leven. (vaak één woord: eerlijkheid)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Normen: </a:t>
            </a:r>
            <a:r>
              <a:rPr lang="nl-NL" sz="2000" dirty="0" smtClean="0">
                <a:solidFill>
                  <a:schemeClr val="bg1"/>
                </a:solidFill>
              </a:rPr>
              <a:t>Opvattingen over hoe je je op grond van een bepaalde waarde behoort te gedragen.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99</a:t>
            </a:fld>
            <a:endParaRPr lang="nl-NL" sz="18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428809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3745</TotalTime>
  <Words>3828</Words>
  <Application>Microsoft Office PowerPoint</Application>
  <PresentationFormat>Diavoorstelling (16:9)</PresentationFormat>
  <Paragraphs>1537</Paragraphs>
  <Slides>104</Slides>
  <Notes>96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104</vt:i4>
      </vt:variant>
    </vt:vector>
  </HeadingPairs>
  <TitlesOfParts>
    <vt:vector size="105" baseType="lpstr"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Klomp, R.G.M.H. (Ruud)</dc:creator>
  <cp:lastModifiedBy>Ruud Klomp</cp:lastModifiedBy>
  <cp:revision>236</cp:revision>
  <cp:lastPrinted>2013-10-09T10:01:55Z</cp:lastPrinted>
  <dcterms:modified xsi:type="dcterms:W3CDTF">2014-12-16T09:44:59Z</dcterms:modified>
</cp:coreProperties>
</file>